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8" r:id="rId2"/>
    <p:sldId id="284" r:id="rId3"/>
    <p:sldId id="286" r:id="rId4"/>
    <p:sldId id="287" r:id="rId5"/>
    <p:sldId id="288" r:id="rId6"/>
    <p:sldId id="289" r:id="rId7"/>
    <p:sldId id="352" r:id="rId8"/>
    <p:sldId id="341" r:id="rId9"/>
    <p:sldId id="329" r:id="rId10"/>
    <p:sldId id="330" r:id="rId11"/>
    <p:sldId id="331" r:id="rId12"/>
    <p:sldId id="310" r:id="rId13"/>
    <p:sldId id="342" r:id="rId14"/>
    <p:sldId id="343" r:id="rId15"/>
    <p:sldId id="364" r:id="rId16"/>
    <p:sldId id="353" r:id="rId17"/>
    <p:sldId id="365" r:id="rId18"/>
    <p:sldId id="366" r:id="rId19"/>
    <p:sldId id="293" r:id="rId20"/>
    <p:sldId id="268" r:id="rId21"/>
    <p:sldId id="347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7" r:id="rId35"/>
    <p:sldId id="356" r:id="rId36"/>
    <p:sldId id="359" r:id="rId37"/>
    <p:sldId id="360" r:id="rId38"/>
    <p:sldId id="362" r:id="rId39"/>
    <p:sldId id="363" r:id="rId40"/>
    <p:sldId id="346" r:id="rId41"/>
    <p:sldId id="378" r:id="rId42"/>
    <p:sldId id="333" r:id="rId43"/>
    <p:sldId id="334" r:id="rId44"/>
    <p:sldId id="335" r:id="rId45"/>
    <p:sldId id="336" r:id="rId46"/>
    <p:sldId id="338" r:id="rId47"/>
    <p:sldId id="348" r:id="rId48"/>
    <p:sldId id="349" r:id="rId49"/>
    <p:sldId id="350" r:id="rId50"/>
    <p:sldId id="351" r:id="rId51"/>
    <p:sldId id="367" r:id="rId52"/>
    <p:sldId id="370" r:id="rId53"/>
    <p:sldId id="368" r:id="rId54"/>
    <p:sldId id="371" r:id="rId55"/>
    <p:sldId id="372" r:id="rId56"/>
    <p:sldId id="373" r:id="rId57"/>
    <p:sldId id="374" r:id="rId58"/>
    <p:sldId id="375" r:id="rId59"/>
    <p:sldId id="376" r:id="rId60"/>
    <p:sldId id="377" r:id="rId61"/>
    <p:sldId id="326" r:id="rId62"/>
    <p:sldId id="328" r:id="rId63"/>
    <p:sldId id="257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726"/>
    <a:srgbClr val="3F5867"/>
    <a:srgbClr val="F2EF4F"/>
    <a:srgbClr val="9D2064"/>
    <a:srgbClr val="60CDF6"/>
    <a:srgbClr val="EAE950"/>
    <a:srgbClr val="F15828"/>
    <a:srgbClr val="F4921F"/>
    <a:srgbClr val="C2DA56"/>
    <a:srgbClr val="405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3605" autoAdjust="0"/>
  </p:normalViewPr>
  <p:slideViewPr>
    <p:cSldViewPr snapToGrid="0" snapToObjects="1">
      <p:cViewPr varScale="1">
        <p:scale>
          <a:sx n="107" d="100"/>
          <a:sy n="107" d="100"/>
        </p:scale>
        <p:origin x="64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43F4-E375-AC4B-93FC-B717B9678AC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F1A5F-24C3-C948-B849-66259A8FD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8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2304-39C4-E242-8780-D2AB03FD1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B689E-CFF8-3041-9745-707D28BDD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AF021-FB81-6F4E-AA13-03576106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55D92-743A-B84B-9B1B-0E51348E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B9D07-91C1-F948-BB2B-4F2D0FE6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0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1BF2-FDFA-4043-B609-92DCE96A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4E0FD-1FD5-5743-93BE-CA0800396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45721-15F2-F24D-A615-951E88C9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EBB7-00DC-6240-92B6-207F0FB8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58588-62C8-BD4E-8D56-246D7479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2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954825-743A-2543-8686-62A45FB978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2EC9C-472B-0F41-8A96-B45850CED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4A030-B594-9F49-BD3F-6322BE12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AF34A-A091-2C40-8CE4-98B43465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03EF-0F77-7946-8483-E24909C5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0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7BC6-9263-5744-B56A-50ACEA45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A1425-B4F6-0943-BA13-4A6CF2C2B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7BD6C-1416-4944-8C77-8C64583E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9F39B-E09B-9F4C-ADFD-3CBAD045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42B47-99C5-0E4F-9617-A0A77670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9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E2D1-37A3-5546-98D7-E8A5F410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C11A6-1591-D445-BCE9-101C106E3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A3B1C-8E75-8E46-BE30-6168F80D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BC974-D9E8-2343-968F-AFEA0B87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B3363-FB5D-C746-AD98-D17AC604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2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BA4B-59AA-7947-9FFA-D727DB370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2705-3B1E-4445-8DFA-2B67859A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BA21A-C1C1-7C43-88BF-E231B0F17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C4B5-6640-4342-A097-FD9D54C0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07A26-F3E6-7542-81A9-ACF153C7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09691-91C2-3F40-8086-BBF2DE12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EE8D-6A87-0B4C-BA1C-BC32033A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8486-785D-494F-9E16-72E235846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13BB4-37EB-6246-8E64-D24B40E41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7976A-0621-F042-A0D8-9D4493D84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5789C-0F61-8642-8B02-174D83A74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FD5786-924F-A340-96B3-0FC796FF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C6AF1-C7B5-654A-8FA2-F09A9BC9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C4CE0-B4BF-FA43-BBDD-ACDCA6C2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C243-1A24-6141-A15E-B9AC2BDC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CC305-F2A6-3B49-B502-2B4E227C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A4B91-911E-7144-B40D-19A1A105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70422-1E7F-0648-B3ED-F362F485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6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C85D64-C61D-CE42-A0C2-90050837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AC430-AE25-B649-8B72-92B7B901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344CF-698A-AB4B-A4D2-79267BB0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0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3E54-045E-0D4E-8E17-1B6B33F7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BD3FF-61A8-5548-9012-5C169075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29ED8-31FA-1940-96D9-7198C17DA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640EE-0206-9F42-9591-CF7FBACD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6189-CBB6-3241-A1D8-09D2B0FF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D49B5-742E-D842-B114-F07921FE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0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D540-022C-AB44-A054-CC9DC6BA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6559E-EF2F-B947-B0B4-FC8BB212F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05D7B-AA92-174B-9696-E8954B950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25CB6-A01C-5748-86EE-C644715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04A3A-F935-5347-AE0F-BB16FD6C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08211-1D6B-5E49-9A93-0342EBEB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5BCEF-4D40-9941-8B0C-076B913E2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4F254-F1A5-0E4B-BDFC-DB5FEAA7D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A1BF1-2B2C-E344-9D74-1548510C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960F-FA3E-894B-9580-97544D1DC68C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92883-1003-D74E-880E-A6A8DB5D7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5A030-AB45-DC4D-9051-447C3DD9A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8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st.edu/uploadedFiles/Admissions/Financial_Aid/23-24_Forms/23-24%20SAP%20Policy%20for%20GSU.pdf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sac.org/Alternative-Application" TargetMode="External"/><Relationship Id="rId4" Type="http://schemas.openxmlformats.org/officeDocument/2006/relationships/hyperlink" Target="https://studentaid.gov/h/apply-for-aid/fafs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st.edu/Scholarships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ovst.scholarshipuniverse.com/publi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faid@govst.edu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://www.govst.edu/financialaid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st.edu/housin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mailto:admission@govst.edu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rhea@govst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proctor.com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proctor.com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dn2.hubspot.net/hubfs/2646236/Governors%20State%20University.mp4?t=1539180189154" TargetMode="External"/><Relationship Id="rId4" Type="http://schemas.openxmlformats.org/officeDocument/2006/relationships/hyperlink" Target="http://www.govst.edu/immunizations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proctor.com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95D11-69A3-1A4A-89D4-838240C7C24F}"/>
              </a:ext>
            </a:extLst>
          </p:cNvPr>
          <p:cNvSpPr txBox="1"/>
          <p:nvPr/>
        </p:nvSpPr>
        <p:spPr>
          <a:xfrm>
            <a:off x="3024378" y="1552301"/>
            <a:ext cx="8643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rade Gothic LT Std" pitchFamily="2" charset="0"/>
              </a:rPr>
              <a:t>Welcome to </a:t>
            </a:r>
          </a:p>
          <a:p>
            <a:r>
              <a:rPr lang="en-US" sz="4800" b="1" dirty="0">
                <a:solidFill>
                  <a:schemeClr val="bg1"/>
                </a:solidFill>
                <a:latin typeface="Trade Gothic LT Std" pitchFamily="2" charset="0"/>
              </a:rPr>
              <a:t>Governors State University</a:t>
            </a:r>
          </a:p>
        </p:txBody>
      </p:sp>
      <p:pic>
        <p:nvPicPr>
          <p:cNvPr id="7" name="Picture 2" descr="Online Best MBA in Supply Chain Mana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414838"/>
            <a:ext cx="9429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06" y="4414838"/>
            <a:ext cx="92233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18" y="5514975"/>
            <a:ext cx="509588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21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958694" y="191522"/>
            <a:ext cx="697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7 Focus Areas of Study</a:t>
            </a:r>
          </a:p>
        </p:txBody>
      </p:sp>
      <p:sp>
        <p:nvSpPr>
          <p:cNvPr id="2" name="Rectangle 1"/>
          <p:cNvSpPr/>
          <p:nvPr/>
        </p:nvSpPr>
        <p:spPr>
          <a:xfrm>
            <a:off x="224409" y="1265025"/>
            <a:ext cx="6496458" cy="3980968"/>
          </a:xfrm>
          <a:prstGeom prst="rect">
            <a:avLst/>
          </a:prstGeom>
          <a:solidFill>
            <a:srgbClr val="3F5867"/>
          </a:solidFill>
          <a:ln>
            <a:solidFill>
              <a:srgbClr val="3F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DISCOVERY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Undecided? You’re not alone! About 1/3 of all Bachelors-level students change majors in the first 3 years. Explore options under guided expertise to save money and time. 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EDUCATION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Secondary Education (Biology, Chemistry, Mathematics, English}, Early Childhood Education, Elementary Education</a:t>
            </a:r>
          </a:p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BUSINESS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Administration, Entrepreneurship, Health Administration, Accounting 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ARTS &amp; ENTERTAINMENT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Fine Arts, Media Studies, Theater and Performance Studies 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HUMANITIES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English, History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SOCIAL &amp; BEHAVIORAL SCIENCES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Anthropology, Sociology, Communication, Criminal Justice, Economics, Political Science, Psychology, Social Work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STEM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Biology, Chemistry, Communication Disorders, Community Health, Computer Science, Information Technology, Mathematics, Nursing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4" b="4924"/>
          <a:stretch/>
        </p:blipFill>
        <p:spPr bwMode="auto">
          <a:xfrm>
            <a:off x="7152728" y="1170786"/>
            <a:ext cx="4368136" cy="399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 rot="20451721">
            <a:off x="9918519" y="4799988"/>
            <a:ext cx="1556193" cy="162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1418106">
            <a:off x="10692884" y="4430394"/>
            <a:ext cx="1050470" cy="74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1285563">
            <a:off x="9731026" y="4941945"/>
            <a:ext cx="1050470" cy="74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33181" y="1265025"/>
            <a:ext cx="5029173" cy="3984893"/>
          </a:xfrm>
          <a:prstGeom prst="rect">
            <a:avLst/>
          </a:prstGeom>
          <a:noFill/>
          <a:ln w="12700">
            <a:solidFill>
              <a:srgbClr val="3F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1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97726"/>
                </a:solidFill>
                <a:latin typeface="Trade Gothic LT Std" pitchFamily="2" charset="0"/>
              </a:rPr>
              <a:t>First Year Experience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22910" y="1559147"/>
            <a:ext cx="1160145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Laptops Provided 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Lock-in your tuition rate</a:t>
            </a:r>
          </a:p>
          <a:p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Make your $50 Enrollment Deposit today!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-$50 Deposit is applied directly towards your first semester’s tuition bill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	-Secures your place in GSU’s LIMITED Freshman class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	-You receive a </a:t>
            </a:r>
            <a:r>
              <a:rPr lang="en-US" sz="2000" b="1" i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$200 Book Scholarship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May 1</a:t>
            </a:r>
            <a:r>
              <a:rPr lang="en-US" sz="2000" i="1" baseline="30000" dirty="0"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for Fall </a:t>
            </a:r>
          </a:p>
          <a:p>
            <a:r>
              <a:rPr lang="en-US" sz="2000" dirty="0">
                <a:latin typeface="Trade Gothic LT Std" pitchFamily="2" charset="0"/>
              </a:rPr>
              <a:t>	</a:t>
            </a:r>
            <a:endParaRPr lang="en-US" sz="2000" b="1" dirty="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pic>
        <p:nvPicPr>
          <p:cNvPr id="3074" name="Picture 2" descr="Students at Governors State University in University Park, Ill., Wednesday, April 18, 2018. Photo by Guy Rh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68" y="1308956"/>
            <a:ext cx="3012046" cy="2009035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53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038663-96F6-46FF-A670-E912C781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A1044-B9A6-49F4-8AAA-529BA3589FD7}"/>
              </a:ext>
            </a:extLst>
          </p:cNvPr>
          <p:cNvSpPr txBox="1"/>
          <p:nvPr/>
        </p:nvSpPr>
        <p:spPr>
          <a:xfrm>
            <a:off x="2818614" y="232670"/>
            <a:ext cx="922884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97726"/>
                </a:solidFill>
                <a:latin typeface="Trade Gothic LT Std" pitchFamily="2" charset="0"/>
              </a:rPr>
              <a:t>Jaguar LEAP Summer Immersion Program</a:t>
            </a:r>
          </a:p>
          <a:p>
            <a:r>
              <a:rPr lang="en-US" sz="2800" b="1" dirty="0">
                <a:latin typeface="Trade Gothic LT Std"/>
              </a:rPr>
              <a:t>Live, Experience, and Prepare</a:t>
            </a:r>
          </a:p>
          <a:p>
            <a:r>
              <a:rPr lang="en-US" sz="2800" b="1" dirty="0">
                <a:latin typeface="Trade Gothic LT Std"/>
              </a:rPr>
              <a:t>Saturday, July 8</a:t>
            </a:r>
            <a:r>
              <a:rPr lang="en-US" sz="2800" b="1" baseline="30000" dirty="0">
                <a:latin typeface="Trade Gothic LT Std"/>
              </a:rPr>
              <a:t>th</a:t>
            </a:r>
            <a:r>
              <a:rPr lang="en-US" sz="2800" b="1" dirty="0">
                <a:latin typeface="Trade Gothic LT Std"/>
              </a:rPr>
              <a:t> - Friday, August 18</a:t>
            </a:r>
            <a:r>
              <a:rPr lang="en-US" sz="2800" b="1" baseline="30000" dirty="0">
                <a:latin typeface="Trade Gothic LT Std"/>
              </a:rPr>
              <a:t>th</a:t>
            </a:r>
            <a:endParaRPr lang="en-US" sz="4000" b="1" dirty="0">
              <a:latin typeface="Trade Gothic LT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Live: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Live-on campus. Meet faculty, staff and peers. Learn campus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Experience: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participate in activities on campus and in downtown Chicago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CPA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The Nate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Biological Field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Athletics and Recreation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Center for Community Media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Prepare: 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During Jaguar LEAP, you’ll earn seven college credits, giving you a jumpstart on your first year.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Mastering College: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Navigating Higher Education (1 credit)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First Year Seminar: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Interdisciplinary Humanities (3 credits)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Social and Behavioral Science: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General Education Course (3 credits)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1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="1" dirty="0">
                <a:latin typeface="Trade Gothic LT Std"/>
              </a:rPr>
              <a:t>Application available now: https://www.govst.edu/jaguar-leap/</a:t>
            </a:r>
          </a:p>
        </p:txBody>
      </p:sp>
    </p:spTree>
    <p:extLst>
      <p:ext uri="{BB962C8B-B14F-4D97-AF65-F5344CB8AC3E}">
        <p14:creationId xmlns:p14="http://schemas.microsoft.com/office/powerpoint/2010/main" val="1711642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97726"/>
                </a:solidFill>
                <a:latin typeface="Trade Gothic LT Std" pitchFamily="2" charset="0"/>
              </a:rPr>
              <a:t>Become a Jaguar!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560070" y="1058644"/>
            <a:ext cx="61607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NAIA Collegiate Teams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Basketball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Cross Country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Golf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Soccer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Volleyball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pic>
        <p:nvPicPr>
          <p:cNvPr id="1026" name="Picture 2" descr="http://d21gd0ap5v1ndt.cloudfront.net/web01/gsu/g/79/1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603">
            <a:off x="9732732" y="558369"/>
            <a:ext cx="2089522" cy="1394756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21gd0ap5v1ndt.cloudfront.net/web01/gsu/g/11/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1" y="1314685"/>
            <a:ext cx="2163314" cy="1441308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21gd0ap5v1ndt.cloudfront.net/web01/gsu/g/152/27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804" y="2316475"/>
            <a:ext cx="2219296" cy="1481380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21gd0ap5v1ndt.cloudfront.net/web01/gsu/g/127/22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99" y="3523571"/>
            <a:ext cx="1483046" cy="2230144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21gd0ap5v1ndt.cloudfront.net/web01/gsu/g/123/22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28" y="4425146"/>
            <a:ext cx="2051304" cy="1369245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560070" y="3523571"/>
            <a:ext cx="6425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Varsity Reserve Teams: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Basketball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Soccer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Volleyball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470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97726"/>
                </a:solidFill>
                <a:latin typeface="Trade Gothic LT Std" pitchFamily="2" charset="0"/>
              </a:rPr>
              <a:t>Get Involved!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329184" y="1257902"/>
            <a:ext cx="49264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ade Gothic LT Std" pitchFamily="2" charset="0"/>
              </a:rPr>
              <a:t>Accounting, Finance, and Economics Club</a:t>
            </a:r>
          </a:p>
          <a:p>
            <a:r>
              <a:rPr lang="en-US" sz="1200" dirty="0">
                <a:latin typeface="Trade Gothic LT Std" pitchFamily="2" charset="0"/>
              </a:rPr>
              <a:t>Allied Health Professional Society – Alpha Eta</a:t>
            </a:r>
          </a:p>
          <a:p>
            <a:r>
              <a:rPr lang="en-US" sz="1200" dirty="0">
                <a:latin typeface="Trade Gothic LT Std" pitchFamily="2" charset="0"/>
              </a:rPr>
              <a:t>Alpha Iota Sigma</a:t>
            </a:r>
          </a:p>
          <a:p>
            <a:r>
              <a:rPr lang="en-US" sz="1200" dirty="0">
                <a:latin typeface="Trade Gothic LT Std" pitchFamily="2" charset="0"/>
              </a:rPr>
              <a:t>American Advertising Federation – GSU Chapter</a:t>
            </a:r>
          </a:p>
          <a:p>
            <a:r>
              <a:rPr lang="en-US" sz="1200" dirty="0">
                <a:latin typeface="Trade Gothic LT Std" pitchFamily="2" charset="0"/>
              </a:rPr>
              <a:t>American Sign Language Club</a:t>
            </a:r>
          </a:p>
          <a:p>
            <a:r>
              <a:rPr lang="en-US" sz="1200" dirty="0">
                <a:latin typeface="Trade Gothic LT Std" pitchFamily="2" charset="0"/>
              </a:rPr>
              <a:t>Art Forum</a:t>
            </a:r>
          </a:p>
          <a:p>
            <a:r>
              <a:rPr lang="en-US" sz="1200" dirty="0">
                <a:latin typeface="Trade Gothic LT Std" pitchFamily="2" charset="0"/>
              </a:rPr>
              <a:t>Association of Latin American Students</a:t>
            </a:r>
          </a:p>
          <a:p>
            <a:r>
              <a:rPr lang="en-US" sz="1200" dirty="0">
                <a:latin typeface="Trade Gothic LT Std" pitchFamily="2" charset="0"/>
              </a:rPr>
              <a:t>Beta Gamma Sigma, Honor Society </a:t>
            </a:r>
          </a:p>
          <a:p>
            <a:r>
              <a:rPr lang="en-US" sz="1200" dirty="0">
                <a:latin typeface="Trade Gothic LT Std" pitchFamily="2" charset="0"/>
              </a:rPr>
              <a:t>Black Student Union</a:t>
            </a:r>
          </a:p>
          <a:p>
            <a:r>
              <a:rPr lang="en-US" sz="1200" dirty="0">
                <a:latin typeface="Trade Gothic LT Std" pitchFamily="2" charset="0"/>
              </a:rPr>
              <a:t>Chess Club</a:t>
            </a:r>
          </a:p>
          <a:p>
            <a:r>
              <a:rPr lang="en-US" sz="1200" dirty="0">
                <a:latin typeface="Trade Gothic LT Std" pitchFamily="2" charset="0"/>
              </a:rPr>
              <a:t>Chi Sigma Iota, Honor Society</a:t>
            </a:r>
          </a:p>
          <a:p>
            <a:r>
              <a:rPr lang="en-US" sz="1200" dirty="0">
                <a:latin typeface="Trade Gothic LT Std" pitchFamily="2" charset="0"/>
              </a:rPr>
              <a:t>Chinese Student Association</a:t>
            </a:r>
          </a:p>
          <a:p>
            <a:r>
              <a:rPr lang="en-US" sz="1200" dirty="0">
                <a:latin typeface="Trade Gothic LT Std" pitchFamily="2" charset="0"/>
              </a:rPr>
              <a:t>Coalition of Occupational Therapy Advocates for Diversity</a:t>
            </a:r>
          </a:p>
          <a:p>
            <a:r>
              <a:rPr lang="en-US" sz="1200" dirty="0">
                <a:latin typeface="Trade Gothic LT Std" pitchFamily="2" charset="0"/>
              </a:rPr>
              <a:t>Computer Technology Club</a:t>
            </a:r>
          </a:p>
          <a:p>
            <a:r>
              <a:rPr lang="en-US" sz="1200" dirty="0">
                <a:latin typeface="Trade Gothic LT Std" pitchFamily="2" charset="0"/>
              </a:rPr>
              <a:t>Criminal Justice Club</a:t>
            </a:r>
          </a:p>
          <a:p>
            <a:r>
              <a:rPr lang="en-US" sz="1200" dirty="0">
                <a:latin typeface="Trade Gothic LT Std" pitchFamily="2" charset="0"/>
              </a:rPr>
              <a:t>Gender and Sexuality Club (GNSX)</a:t>
            </a:r>
          </a:p>
          <a:p>
            <a:r>
              <a:rPr lang="en-US" sz="1200" dirty="0">
                <a:latin typeface="Trade Gothic LT Std" pitchFamily="2" charset="0"/>
              </a:rPr>
              <a:t>Generating Hope</a:t>
            </a:r>
          </a:p>
          <a:p>
            <a:r>
              <a:rPr lang="en-US" sz="1200" dirty="0">
                <a:latin typeface="Trade Gothic LT Std" pitchFamily="2" charset="0"/>
              </a:rPr>
              <a:t>Graduate Professional Network (GPN)</a:t>
            </a:r>
          </a:p>
          <a:p>
            <a:r>
              <a:rPr lang="en-US" sz="1200" dirty="0">
                <a:latin typeface="Trade Gothic LT Std" pitchFamily="2" charset="0"/>
              </a:rPr>
              <a:t>GSU Bowling Club</a:t>
            </a:r>
          </a:p>
          <a:p>
            <a:r>
              <a:rPr lang="en-US" sz="1200" dirty="0">
                <a:latin typeface="Trade Gothic LT Std" pitchFamily="2" charset="0"/>
              </a:rPr>
              <a:t>GSU Cheer Squad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4995896" y="1242760"/>
            <a:ext cx="39876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ade Gothic LT Std" pitchFamily="2" charset="0"/>
              </a:rPr>
              <a:t>GSU Dance Company</a:t>
            </a:r>
          </a:p>
          <a:p>
            <a:r>
              <a:rPr lang="en-US" sz="1200" dirty="0">
                <a:latin typeface="Trade Gothic LT Std" pitchFamily="2" charset="0"/>
              </a:rPr>
              <a:t>GSU Honors Program Student Council </a:t>
            </a:r>
          </a:p>
          <a:p>
            <a:r>
              <a:rPr lang="en-US" sz="1200" dirty="0">
                <a:latin typeface="Trade Gothic LT Std" pitchFamily="2" charset="0"/>
              </a:rPr>
              <a:t>GSU ICA Chapter</a:t>
            </a:r>
          </a:p>
          <a:p>
            <a:r>
              <a:rPr lang="en-US" sz="1200" dirty="0">
                <a:latin typeface="Trade Gothic LT Std" pitchFamily="2" charset="0"/>
              </a:rPr>
              <a:t>GSU Psychology Club</a:t>
            </a:r>
          </a:p>
          <a:p>
            <a:r>
              <a:rPr lang="en-US" sz="1200" dirty="0">
                <a:latin typeface="Trade Gothic LT Std" pitchFamily="2" charset="0"/>
              </a:rPr>
              <a:t>GSU Supply Chain Student Club</a:t>
            </a:r>
          </a:p>
          <a:p>
            <a:r>
              <a:rPr lang="en-US" sz="1200" dirty="0">
                <a:latin typeface="Trade Gothic LT Std" pitchFamily="2" charset="0"/>
              </a:rPr>
              <a:t>International Business Club</a:t>
            </a:r>
          </a:p>
          <a:p>
            <a:r>
              <a:rPr lang="en-US" sz="1200" dirty="0">
                <a:latin typeface="Trade Gothic LT Std" pitchFamily="2" charset="0"/>
              </a:rPr>
              <a:t>International Culture Organization</a:t>
            </a:r>
          </a:p>
          <a:p>
            <a:r>
              <a:rPr lang="en-US" sz="1200" dirty="0">
                <a:latin typeface="Trade Gothic LT Std" pitchFamily="2" charset="0"/>
              </a:rPr>
              <a:t>Jaguars Gaming Club</a:t>
            </a:r>
          </a:p>
          <a:p>
            <a:r>
              <a:rPr lang="en-US" sz="1200" dirty="0">
                <a:latin typeface="Trade Gothic LT Std" pitchFamily="2" charset="0"/>
              </a:rPr>
              <a:t>Kaleidoscope</a:t>
            </a:r>
          </a:p>
          <a:p>
            <a:r>
              <a:rPr lang="en-US" sz="1200" dirty="0">
                <a:latin typeface="Trade Gothic LT Std" pitchFamily="2" charset="0"/>
              </a:rPr>
              <a:t>Kappa Delta Pi, Honor Society </a:t>
            </a:r>
          </a:p>
          <a:p>
            <a:r>
              <a:rPr lang="en-US" sz="1200" dirty="0">
                <a:latin typeface="Trade Gothic LT Std" pitchFamily="2" charset="0"/>
              </a:rPr>
              <a:t>Lambda Pi Eta-Kappa Kappa Chapter</a:t>
            </a:r>
          </a:p>
          <a:p>
            <a:r>
              <a:rPr lang="en-US" sz="1200" dirty="0">
                <a:latin typeface="Trade Gothic LT Std" pitchFamily="2" charset="0"/>
              </a:rPr>
              <a:t>Male Success Initiative</a:t>
            </a:r>
          </a:p>
          <a:p>
            <a:r>
              <a:rPr lang="en-US" sz="1200" dirty="0">
                <a:latin typeface="Trade Gothic LT Std" pitchFamily="2" charset="0"/>
              </a:rPr>
              <a:t>Master of Public Administration Club</a:t>
            </a:r>
          </a:p>
          <a:p>
            <a:r>
              <a:rPr lang="en-US" sz="1200" dirty="0">
                <a:latin typeface="Trade Gothic LT Std" pitchFamily="2" charset="0"/>
              </a:rPr>
              <a:t>Muslim Students’ Association </a:t>
            </a:r>
          </a:p>
          <a:p>
            <a:r>
              <a:rPr lang="en-US" sz="1200" dirty="0">
                <a:latin typeface="Trade Gothic LT Std" pitchFamily="2" charset="0"/>
              </a:rPr>
              <a:t>Peer Mentor Program </a:t>
            </a:r>
          </a:p>
          <a:p>
            <a:r>
              <a:rPr lang="en-US" sz="1200" dirty="0">
                <a:latin typeface="Trade Gothic LT Std" pitchFamily="2" charset="0"/>
              </a:rPr>
              <a:t>Phi Alpha, Honor Society</a:t>
            </a:r>
          </a:p>
          <a:p>
            <a:r>
              <a:rPr lang="en-US" sz="1200" dirty="0">
                <a:latin typeface="Trade Gothic LT Std" pitchFamily="2" charset="0"/>
              </a:rPr>
              <a:t>Phoenix Newspaper</a:t>
            </a:r>
          </a:p>
          <a:p>
            <a:r>
              <a:rPr lang="en-US" sz="1200" dirty="0">
                <a:latin typeface="Trade Gothic LT Std" pitchFamily="2" charset="0"/>
              </a:rPr>
              <a:t>Physical Therapy Student Association </a:t>
            </a:r>
          </a:p>
          <a:p>
            <a:r>
              <a:rPr lang="en-US" sz="1200" dirty="0">
                <a:latin typeface="Trade Gothic LT Std" pitchFamily="2" charset="0"/>
              </a:rPr>
              <a:t>Pre-Health Club</a:t>
            </a:r>
          </a:p>
          <a:p>
            <a:r>
              <a:rPr lang="en-US" sz="1200" dirty="0">
                <a:latin typeface="Trade Gothic LT Std" pitchFamily="2" charset="0"/>
              </a:rPr>
              <a:t>Psi Chi Psychology National Honors Society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8723823" y="1249729"/>
            <a:ext cx="39876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ade Gothic LT Std" pitchFamily="2" charset="0"/>
              </a:rPr>
              <a:t>Reconstructed</a:t>
            </a:r>
          </a:p>
          <a:p>
            <a:r>
              <a:rPr lang="en-US" sz="1200" dirty="0">
                <a:latin typeface="Trade Gothic LT Std" pitchFamily="2" charset="0"/>
              </a:rPr>
              <a:t>Sigma Tau Delta – Alpha Chi Psi Chapter</a:t>
            </a:r>
          </a:p>
          <a:p>
            <a:r>
              <a:rPr lang="en-US" sz="1200" dirty="0">
                <a:latin typeface="Trade Gothic LT Std" pitchFamily="2" charset="0"/>
              </a:rPr>
              <a:t>Soccer Club</a:t>
            </a:r>
          </a:p>
          <a:p>
            <a:r>
              <a:rPr lang="en-US" sz="1200" dirty="0">
                <a:latin typeface="Trade Gothic LT Std" pitchFamily="2" charset="0"/>
              </a:rPr>
              <a:t>Social Work Student Organization</a:t>
            </a:r>
          </a:p>
          <a:p>
            <a:r>
              <a:rPr lang="en-US" sz="1200" dirty="0">
                <a:latin typeface="Trade Gothic LT Std" pitchFamily="2" charset="0"/>
              </a:rPr>
              <a:t>Student Activities Council</a:t>
            </a:r>
          </a:p>
          <a:p>
            <a:r>
              <a:rPr lang="en-US" sz="1200" dirty="0">
                <a:latin typeface="Trade Gothic LT Std" pitchFamily="2" charset="0"/>
              </a:rPr>
              <a:t>Student Education Association </a:t>
            </a:r>
          </a:p>
          <a:p>
            <a:r>
              <a:rPr lang="en-US" sz="1200" dirty="0">
                <a:latin typeface="Trade Gothic LT Std" pitchFamily="2" charset="0"/>
              </a:rPr>
              <a:t>Student Healthcare Management Assoc. </a:t>
            </a:r>
          </a:p>
          <a:p>
            <a:r>
              <a:rPr lang="en-US" sz="1200" dirty="0">
                <a:latin typeface="Trade Gothic LT Std" pitchFamily="2" charset="0"/>
              </a:rPr>
              <a:t>Student Occupational Therapy Assoc. </a:t>
            </a:r>
          </a:p>
          <a:p>
            <a:r>
              <a:rPr lang="en-US" sz="1200" dirty="0">
                <a:latin typeface="Trade Gothic LT Std" pitchFamily="2" charset="0"/>
              </a:rPr>
              <a:t>Student Senate </a:t>
            </a:r>
          </a:p>
          <a:p>
            <a:r>
              <a:rPr lang="en-US" sz="1200" dirty="0">
                <a:latin typeface="Trade Gothic LT Std" pitchFamily="2" charset="0"/>
              </a:rPr>
              <a:t>Student Veterans Organization </a:t>
            </a:r>
          </a:p>
          <a:p>
            <a:r>
              <a:rPr lang="en-US" sz="1200" dirty="0">
                <a:latin typeface="Trade Gothic LT Std" pitchFamily="2" charset="0"/>
              </a:rPr>
              <a:t>Students of Addition Studies Club</a:t>
            </a:r>
          </a:p>
          <a:p>
            <a:r>
              <a:rPr lang="en-US" sz="1200" dirty="0">
                <a:latin typeface="Trade Gothic LT Std" pitchFamily="2" charset="0"/>
              </a:rPr>
              <a:t>Sustainability Club</a:t>
            </a:r>
          </a:p>
          <a:p>
            <a:r>
              <a:rPr lang="en-US" sz="1200" dirty="0">
                <a:latin typeface="Trade Gothic LT Std" pitchFamily="2" charset="0"/>
              </a:rPr>
              <a:t>Table Tennis Club</a:t>
            </a:r>
          </a:p>
          <a:p>
            <a:r>
              <a:rPr lang="en-US" sz="1200" dirty="0">
                <a:latin typeface="Trade Gothic LT Std" pitchFamily="2" charset="0"/>
              </a:rPr>
              <a:t>Tau Sigma National, Honor Society</a:t>
            </a:r>
          </a:p>
          <a:p>
            <a:r>
              <a:rPr lang="en-US" sz="1200" dirty="0">
                <a:latin typeface="Trade Gothic LT Std" pitchFamily="2" charset="0"/>
              </a:rPr>
              <a:t>Trans4mation Gospel Choir</a:t>
            </a:r>
          </a:p>
          <a:p>
            <a:r>
              <a:rPr lang="en-US" sz="1200" dirty="0">
                <a:latin typeface="Trade Gothic LT Std" pitchFamily="2" charset="0"/>
              </a:rPr>
              <a:t>Upsilon Phi Delta, Honor Society</a:t>
            </a:r>
          </a:p>
          <a:p>
            <a:r>
              <a:rPr lang="en-US" sz="1200" dirty="0">
                <a:latin typeface="Trade Gothic LT Std" pitchFamily="2" charset="0"/>
              </a:rPr>
              <a:t>Wellness Club</a:t>
            </a:r>
          </a:p>
          <a:p>
            <a:r>
              <a:rPr lang="en-US" sz="1200" dirty="0">
                <a:latin typeface="Trade Gothic LT Std" pitchFamily="2" charset="0"/>
              </a:rPr>
              <a:t>Writers Union</a:t>
            </a:r>
          </a:p>
          <a:p>
            <a:r>
              <a:rPr lang="en-US" sz="1200" dirty="0">
                <a:latin typeface="Trade Gothic LT Std" pitchFamily="2" charset="0"/>
              </a:rPr>
              <a:t>Young Christian Disciples 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63440" y="1463040"/>
            <a:ext cx="0" cy="3337560"/>
          </a:xfrm>
          <a:prstGeom prst="line">
            <a:avLst/>
          </a:prstGeom>
          <a:ln w="28575">
            <a:solidFill>
              <a:srgbClr val="E97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18576" y="1463040"/>
            <a:ext cx="0" cy="3337560"/>
          </a:xfrm>
          <a:prstGeom prst="line">
            <a:avLst/>
          </a:prstGeom>
          <a:ln w="28575">
            <a:solidFill>
              <a:srgbClr val="E97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5378825" y="5207892"/>
            <a:ext cx="70729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97726"/>
                </a:solidFill>
                <a:latin typeface="Trade Gothic LT Std" pitchFamily="2" charset="0"/>
              </a:rPr>
              <a:t>…and you can always start a new club!</a:t>
            </a:r>
          </a:p>
          <a:p>
            <a:endParaRPr lang="en-US" sz="4800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54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1EDB77-CE14-BEEF-13EE-CEFB1DDB8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B34645-6FE6-14F5-4DF0-3259DD7D6A69}"/>
              </a:ext>
            </a:extLst>
          </p:cNvPr>
          <p:cNvSpPr txBox="1"/>
          <p:nvPr/>
        </p:nvSpPr>
        <p:spPr>
          <a:xfrm>
            <a:off x="377190" y="716697"/>
            <a:ext cx="11921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AIM HIGH </a:t>
            </a:r>
            <a:r>
              <a:rPr lang="en-US" sz="6000" dirty="0">
                <a:solidFill>
                  <a:srgbClr val="E97726"/>
                </a:solidFill>
                <a:latin typeface="Trade Gothic LT Std" pitchFamily="2" charset="0"/>
              </a:rPr>
              <a:t>– First Year Students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8447B4-62A4-98A9-5ABE-16F5BD061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29632"/>
              </p:ext>
            </p:extLst>
          </p:nvPr>
        </p:nvGraphicFramePr>
        <p:xfrm>
          <a:off x="2032000" y="2626400"/>
          <a:ext cx="8128000" cy="1920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2345231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96942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E9772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977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11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113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6254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2468CBF-C4B1-F0CF-CDA0-38B069CA0B85}"/>
              </a:ext>
            </a:extLst>
          </p:cNvPr>
          <p:cNvSpPr txBox="1"/>
          <p:nvPr/>
        </p:nvSpPr>
        <p:spPr>
          <a:xfrm>
            <a:off x="3015615" y="2626400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GPA Threshold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ACCA0A-EC4D-844E-F839-9BD2246F5421}"/>
              </a:ext>
            </a:extLst>
          </p:cNvPr>
          <p:cNvSpPr txBox="1"/>
          <p:nvPr/>
        </p:nvSpPr>
        <p:spPr>
          <a:xfrm>
            <a:off x="7079615" y="2626400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Scholarship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5E688-1280-636B-8B5F-EDC6B54CCCD2}"/>
              </a:ext>
            </a:extLst>
          </p:cNvPr>
          <p:cNvSpPr txBox="1"/>
          <p:nvPr/>
        </p:nvSpPr>
        <p:spPr>
          <a:xfrm>
            <a:off x="2915030" y="3429000"/>
            <a:ext cx="787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HS GPA: </a:t>
            </a:r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3.5 – 4.0</a:t>
            </a:r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			</a:t>
            </a:r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$5,000 annually</a:t>
            </a:r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6FB55A-A77E-C27C-D3EF-1FB047254849}"/>
              </a:ext>
            </a:extLst>
          </p:cNvPr>
          <p:cNvSpPr txBox="1"/>
          <p:nvPr/>
        </p:nvSpPr>
        <p:spPr>
          <a:xfrm>
            <a:off x="2915030" y="3991947"/>
            <a:ext cx="8460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HS GPA: </a:t>
            </a:r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3.0 – 3.49	</a:t>
            </a:r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	</a:t>
            </a:r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$3,000 annually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FEA75-1B96-60A8-C583-93A007D3479E}"/>
              </a:ext>
            </a:extLst>
          </p:cNvPr>
          <p:cNvSpPr txBox="1"/>
          <p:nvPr/>
        </p:nvSpPr>
        <p:spPr>
          <a:xfrm>
            <a:off x="2353456" y="4865746"/>
            <a:ext cx="7285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i="1" dirty="0"/>
              <a:t>Students must complete AIM HIGH Confirmation form as well as submit $50 enrollment deposit to secure scholarship. </a:t>
            </a:r>
          </a:p>
        </p:txBody>
      </p:sp>
    </p:spTree>
    <p:extLst>
      <p:ext uri="{BB962C8B-B14F-4D97-AF65-F5344CB8AC3E}">
        <p14:creationId xmlns:p14="http://schemas.microsoft.com/office/powerpoint/2010/main" val="3055977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31445" y="629681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Tuition and Fees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20DA114-2675-60D7-E68B-4BC2291D1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776737"/>
              </p:ext>
            </p:extLst>
          </p:nvPr>
        </p:nvGraphicFramePr>
        <p:xfrm>
          <a:off x="1415441" y="1816274"/>
          <a:ext cx="10233764" cy="353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846">
                  <a:extLst>
                    <a:ext uri="{9D8B030D-6E8A-4147-A177-3AD203B41FA5}">
                      <a16:colId xmlns:a16="http://schemas.microsoft.com/office/drawing/2014/main" val="3767856293"/>
                    </a:ext>
                  </a:extLst>
                </a:gridCol>
                <a:gridCol w="3185860">
                  <a:extLst>
                    <a:ext uri="{9D8B030D-6E8A-4147-A177-3AD203B41FA5}">
                      <a16:colId xmlns:a16="http://schemas.microsoft.com/office/drawing/2014/main" val="1439194803"/>
                    </a:ext>
                  </a:extLst>
                </a:gridCol>
                <a:gridCol w="3914058">
                  <a:extLst>
                    <a:ext uri="{9D8B030D-6E8A-4147-A177-3AD203B41FA5}">
                      <a16:colId xmlns:a16="http://schemas.microsoft.com/office/drawing/2014/main" val="604063054"/>
                    </a:ext>
                  </a:extLst>
                </a:gridCol>
              </a:tblGrid>
              <a:tr h="5294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GSU Cost</a:t>
                      </a:r>
                    </a:p>
                  </a:txBody>
                  <a:tcPr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Financial Aid Opportunities</a:t>
                      </a:r>
                    </a:p>
                  </a:txBody>
                  <a:tcPr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696561"/>
                  </a:ext>
                </a:extLst>
              </a:tr>
              <a:tr h="1697264">
                <a:tc>
                  <a:txBody>
                    <a:bodyPr/>
                    <a:lstStyle/>
                    <a:p>
                      <a:r>
                        <a:rPr lang="en-US" sz="2000" dirty="0"/>
                        <a:t>Non- Residential Cost</a:t>
                      </a:r>
                    </a:p>
                  </a:txBody>
                  <a:tcPr>
                    <a:solidFill>
                      <a:srgbClr val="3F5867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rgbClr val="E97726"/>
                          </a:solidFill>
                          <a:latin typeface="Trade Gothic LT Std" pitchFamily="2" charset="0"/>
                          <a:ea typeface="+mn-ea"/>
                          <a:cs typeface="+mn-cs"/>
                        </a:rPr>
                        <a:t>$13,696 per year*</a:t>
                      </a:r>
                    </a:p>
                    <a:p>
                      <a:r>
                        <a:rPr lang="en-US" sz="1800" i="1" dirty="0"/>
                        <a:t>($54,784 Degree)</a:t>
                      </a:r>
                    </a:p>
                    <a:p>
                      <a:endParaRPr lang="en-US" sz="2000" dirty="0"/>
                    </a:p>
                  </a:txBody>
                  <a:tcPr>
                    <a:solidFill>
                      <a:srgbClr val="3F5867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Pell Grant: $6,895</a:t>
                      </a:r>
                    </a:p>
                    <a:p>
                      <a:r>
                        <a:rPr lang="en-US" sz="2000" dirty="0"/>
                        <a:t>Max Illinois MAP Grant: $7,200</a:t>
                      </a:r>
                    </a:p>
                    <a:p>
                      <a:endParaRPr lang="en-US" sz="2000" dirty="0"/>
                    </a:p>
                    <a:p>
                      <a:r>
                        <a:rPr lang="en-US" sz="2000" dirty="0"/>
                        <a:t>Potential Refund of $1,029</a:t>
                      </a:r>
                    </a:p>
                  </a:txBody>
                  <a:tcPr>
                    <a:solidFill>
                      <a:srgbClr val="3F5867">
                        <a:alpha val="4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975152"/>
                  </a:ext>
                </a:extLst>
              </a:tr>
              <a:tr h="1305588">
                <a:tc>
                  <a:txBody>
                    <a:bodyPr/>
                    <a:lstStyle/>
                    <a:p>
                      <a:r>
                        <a:rPr lang="en-US" sz="2400" dirty="0"/>
                        <a:t>Residential Cost</a:t>
                      </a:r>
                    </a:p>
                    <a:p>
                      <a:r>
                        <a:rPr lang="en-US" sz="2400" dirty="0"/>
                        <a:t>(Tuition, fees, housing, and meal plan)</a:t>
                      </a:r>
                    </a:p>
                  </a:txBody>
                  <a:tcPr>
                    <a:solidFill>
                      <a:srgbClr val="3F5867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$21,800</a:t>
                      </a:r>
                    </a:p>
                    <a:p>
                      <a:r>
                        <a:rPr lang="en-US" sz="1800" i="1" dirty="0"/>
                        <a:t>($87,200 Degree)</a:t>
                      </a:r>
                    </a:p>
                  </a:txBody>
                  <a:tcPr>
                    <a:solidFill>
                      <a:srgbClr val="3F5867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Remaining Cost: $6,769</a:t>
                      </a:r>
                    </a:p>
                  </a:txBody>
                  <a:tcPr>
                    <a:solidFill>
                      <a:srgbClr val="3F5867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2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553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9B36F-8D70-7436-A20D-5DED808B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0BBF17-A9BA-A9CD-D3BA-76C0522A735D}"/>
              </a:ext>
            </a:extLst>
          </p:cNvPr>
          <p:cNvSpPr txBox="1"/>
          <p:nvPr/>
        </p:nvSpPr>
        <p:spPr>
          <a:xfrm>
            <a:off x="270510" y="275321"/>
            <a:ext cx="11921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rade Gothic LT Std" pitchFamily="2" charset="0"/>
              </a:rPr>
              <a:t>AIM HIGH Criteria</a:t>
            </a:r>
            <a:endParaRPr lang="en-US" sz="6000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1353F-92CB-0D98-595C-66FDAB0A9E62}"/>
              </a:ext>
            </a:extLst>
          </p:cNvPr>
          <p:cNvSpPr txBox="1"/>
          <p:nvPr/>
        </p:nvSpPr>
        <p:spPr>
          <a:xfrm>
            <a:off x="270510" y="1305469"/>
            <a:ext cx="94935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To qualify for AIM HIGH, students must:</a:t>
            </a:r>
          </a:p>
          <a:p>
            <a:pPr algn="l"/>
            <a:endParaRPr lang="en-US" sz="2000" i="1" u="none" strike="noStrike" dirty="0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Have attended an Illinois high school.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Be enrolled full time in a baccalaureate degree program at Governors State University for the first time.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Be a resident of Illinois.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Be a U.S. Citizen or eligible non-citizen.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Not have household income that exceeds six times the poverty rate.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Meet full admissions criteria.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Not yet have earned a baccalaureate degree or 135 undergraduate credit hours.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Not be in default of student loans or owe a refund or repayment of state or federal grants or 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08BBA-48E9-9B89-1F6E-187E670E13E4}"/>
              </a:ext>
            </a:extLst>
          </p:cNvPr>
          <p:cNvSpPr txBox="1"/>
          <p:nvPr/>
        </p:nvSpPr>
        <p:spPr>
          <a:xfrm>
            <a:off x="7079615" y="2626400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Scholarship</a:t>
            </a:r>
          </a:p>
        </p:txBody>
      </p:sp>
    </p:spTree>
    <p:extLst>
      <p:ext uri="{BB962C8B-B14F-4D97-AF65-F5344CB8AC3E}">
        <p14:creationId xmlns:p14="http://schemas.microsoft.com/office/powerpoint/2010/main" val="1236072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F08BA-52C2-AE1F-91D4-CF78DA2A2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CF038-B848-9D7C-3A40-E4F1D7B47ACE}"/>
              </a:ext>
            </a:extLst>
          </p:cNvPr>
          <p:cNvSpPr txBox="1"/>
          <p:nvPr/>
        </p:nvSpPr>
        <p:spPr>
          <a:xfrm>
            <a:off x="2920181" y="663677"/>
            <a:ext cx="7049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rade Gothic LT Std"/>
              </a:rPr>
              <a:t>AIM HIGH RETENTION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43041-5867-1DAF-1F7F-302F444DB2CB}"/>
              </a:ext>
            </a:extLst>
          </p:cNvPr>
          <p:cNvSpPr txBox="1"/>
          <p:nvPr/>
        </p:nvSpPr>
        <p:spPr>
          <a:xfrm>
            <a:off x="1553712" y="1847010"/>
            <a:ext cx="88969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To remain qualified after the first year, you must:</a:t>
            </a:r>
            <a:r>
              <a:rPr lang="en-US" b="1" dirty="0">
                <a:solidFill>
                  <a:srgbClr val="E97726"/>
                </a:solidFill>
                <a:latin typeface="arial" panose="020B0604020202020204" pitchFamily="34" charset="0"/>
              </a:rPr>
              <a:t> </a:t>
            </a:r>
          </a:p>
          <a:p>
            <a:pPr algn="l"/>
            <a:endParaRPr lang="en-US" b="1" dirty="0">
              <a:solidFill>
                <a:srgbClr val="E97726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Continuously enroll as a full-time student (at least 12 credit hours) at GSU for Fall and Spring semesters.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 dirty="0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Maintain Financial Aid Satisfactory Academic Progress (SAP) as outlined by the </a:t>
            </a:r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SAP Policy</a:t>
            </a:r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 dirty="0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Maintain a cumulative 2.5 institutional grade point average at GSU.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 dirty="0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Submit the </a:t>
            </a:r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FAFSA</a:t>
            </a:r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Alternative Application for Illinois Financial Aid</a:t>
            </a:r>
            <a:r>
              <a:rPr lang="en-US" b="1" i="0" u="none" strike="noStrike" dirty="0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 each year you are enrolled at GSU. </a:t>
            </a:r>
          </a:p>
        </p:txBody>
      </p:sp>
    </p:spTree>
    <p:extLst>
      <p:ext uri="{BB962C8B-B14F-4D97-AF65-F5344CB8AC3E}">
        <p14:creationId xmlns:p14="http://schemas.microsoft.com/office/powerpoint/2010/main" val="2742970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8170A-BB98-2841-ADBD-DD5E0C2C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6907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Financing </a:t>
            </a:r>
          </a:p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Your Education</a:t>
            </a:r>
          </a:p>
        </p:txBody>
      </p:sp>
    </p:spTree>
    <p:extLst>
      <p:ext uri="{BB962C8B-B14F-4D97-AF65-F5344CB8AC3E}">
        <p14:creationId xmlns:p14="http://schemas.microsoft.com/office/powerpoint/2010/main" val="4249199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What is Admitted Student 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443841"/>
            <a:ext cx="119291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Establish a personal connection with our freshman students with GSU staff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>
              <a:latin typeface="Trade Gothic LT Std"/>
              <a:ea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Prepare students for enrollment steps – Today’s Actionable Items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Complete the deposit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Learn more about Freshman Orientation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Prepare students to apply for housing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Confirm eligible students for the Honors Program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Review the financial aid process</a:t>
            </a:r>
          </a:p>
          <a:p>
            <a:endParaRPr lang="en-US" sz="2400" dirty="0">
              <a:latin typeface="Trade Gothic LT Std"/>
              <a:ea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Early step in establishing a community and </a:t>
            </a:r>
            <a:r>
              <a:rPr lang="en-US" sz="2400" b="1" dirty="0">
                <a:solidFill>
                  <a:srgbClr val="E97726"/>
                </a:solidFill>
                <a:latin typeface="Trade Gothic LT Std"/>
                <a:ea typeface="Roboto" panose="02000000000000000000" pitchFamily="2" charset="0"/>
              </a:rPr>
              <a:t>INCREASE STUDENT SUCCESS!</a:t>
            </a:r>
          </a:p>
        </p:txBody>
      </p:sp>
      <p:pic>
        <p:nvPicPr>
          <p:cNvPr id="1026" name="Picture 1" descr="cid:image001.png@01D2338B.7C2B2A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29" y="2415659"/>
            <a:ext cx="1905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36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rade Gothic LT Std" pitchFamily="2" charset="0"/>
              </a:rPr>
              <a:t>How do I apply for Financial Aid?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51638" y="1686104"/>
            <a:ext cx="12040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Starts with the </a:t>
            </a:r>
            <a:r>
              <a:rPr lang="en-US" altLang="en-US" sz="32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#FAFSA</a:t>
            </a: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! </a:t>
            </a:r>
          </a:p>
          <a:p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     </a:t>
            </a:r>
            <a:r>
              <a:rPr lang="en-US" altLang="en-US" sz="2400" dirty="0">
                <a:latin typeface="Trade Gothic LT Std"/>
                <a:ea typeface="ＭＳ Ｐゴシック" panose="020B0600070205080204" pitchFamily="34" charset="-128"/>
              </a:rPr>
              <a:t>(</a:t>
            </a:r>
            <a:r>
              <a:rPr lang="en-US" altLang="en-US" sz="24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400" dirty="0"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4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400" dirty="0"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4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400" dirty="0"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4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400" dirty="0"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4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400" dirty="0">
                <a:latin typeface="Trade Gothic LT Std"/>
                <a:ea typeface="ＭＳ Ｐゴシック" panose="020B0600070205080204" pitchFamily="34" charset="-128"/>
              </a:rPr>
              <a:t>id)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416" y="2370243"/>
            <a:ext cx="4672604" cy="2984965"/>
          </a:xfrm>
          <a:prstGeom prst="rect">
            <a:avLst/>
          </a:prstGeom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3718708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ade Gothic LT Std" pitchFamily="2" charset="0"/>
              </a:rPr>
              <a:t>Types of Financial 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213348"/>
            <a:ext cx="105116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1. </a:t>
            </a:r>
            <a:r>
              <a:rPr lang="en-US" sz="3600" b="1" dirty="0">
                <a:solidFill>
                  <a:srgbClr val="E97726"/>
                </a:solidFill>
                <a:latin typeface="Trade Gothic LT Std" pitchFamily="2" charset="0"/>
              </a:rPr>
              <a:t>Grants</a:t>
            </a:r>
          </a:p>
          <a:p>
            <a:endParaRPr lang="en-US" sz="3600" dirty="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 dirty="0">
                <a:latin typeface="Trade Gothic LT Std" pitchFamily="2" charset="0"/>
              </a:rPr>
              <a:t>2. </a:t>
            </a:r>
            <a:r>
              <a:rPr lang="en-US" sz="3600" b="1" dirty="0">
                <a:solidFill>
                  <a:srgbClr val="E97726"/>
                </a:solidFill>
                <a:latin typeface="Trade Gothic LT Std" pitchFamily="2" charset="0"/>
              </a:rPr>
              <a:t>Loans</a:t>
            </a:r>
          </a:p>
          <a:p>
            <a:endParaRPr lang="en-US" sz="3600" dirty="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 dirty="0">
                <a:latin typeface="Trade Gothic LT Std" pitchFamily="2" charset="0"/>
              </a:rPr>
              <a:t>3. </a:t>
            </a:r>
            <a:r>
              <a:rPr lang="en-US" sz="3600" b="1" dirty="0">
                <a:solidFill>
                  <a:srgbClr val="E97726"/>
                </a:solidFill>
                <a:latin typeface="Trade Gothic LT Std" pitchFamily="2" charset="0"/>
              </a:rPr>
              <a:t>Scholarships</a:t>
            </a:r>
          </a:p>
          <a:p>
            <a:endParaRPr lang="en-US" sz="3600" dirty="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 dirty="0">
                <a:latin typeface="Trade Gothic LT Std" pitchFamily="2" charset="0"/>
              </a:rPr>
              <a:t>4. </a:t>
            </a:r>
            <a:r>
              <a:rPr lang="en-US" sz="3600" b="1" dirty="0">
                <a:solidFill>
                  <a:srgbClr val="E97726"/>
                </a:solidFill>
                <a:latin typeface="Trade Gothic LT Std" pitchFamily="2" charset="0"/>
              </a:rPr>
              <a:t>Student Employment Opportunities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3742" r="21882" b="14965"/>
          <a:stretch/>
        </p:blipFill>
        <p:spPr>
          <a:xfrm>
            <a:off x="5783366" y="305506"/>
            <a:ext cx="3604299" cy="420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7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rade Gothic LT Std" pitchFamily="2" charset="0"/>
              </a:rPr>
              <a:t>Grants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77190" y="1525042"/>
            <a:ext cx="11212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PELL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Illinois MAP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SEOG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TEACH Grant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5467" r="10222" b="36799"/>
          <a:stretch/>
        </p:blipFill>
        <p:spPr>
          <a:xfrm>
            <a:off x="6096000" y="1913263"/>
            <a:ext cx="5038344" cy="30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33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rade Gothic LT Std" pitchFamily="2" charset="0"/>
              </a:rPr>
              <a:t>Student Loans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979170" y="1687692"/>
            <a:ext cx="11212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Direct Loan</a:t>
            </a:r>
          </a:p>
          <a:p>
            <a:r>
              <a:rPr lang="en-US" altLang="en-US" sz="32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	</a:t>
            </a: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-Subsidized</a:t>
            </a:r>
          </a:p>
          <a:p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	-Unsubsidized</a:t>
            </a:r>
          </a:p>
          <a:p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	-PLUS</a:t>
            </a:r>
          </a:p>
          <a:p>
            <a:endParaRPr lang="en-US" altLang="en-US" sz="32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Private Student Loans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t="15238" r="16440" b="19455"/>
          <a:stretch/>
        </p:blipFill>
        <p:spPr>
          <a:xfrm rot="385112">
            <a:off x="7155187" y="1639008"/>
            <a:ext cx="3488266" cy="38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6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rade Gothic LT Std" pitchFamily="2" charset="0"/>
              </a:rPr>
              <a:t>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89585" y="1491630"/>
            <a:ext cx="1121283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GSU Scholarship homepage: </a:t>
            </a:r>
            <a:r>
              <a:rPr lang="en-US" altLang="en-US" sz="2400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  <a:hlinkClick r:id="rId3"/>
              </a:rPr>
              <a:t>www.govst.edu/Scholarships/</a:t>
            </a:r>
            <a:r>
              <a:rPr lang="en-US" altLang="en-US" sz="2400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en-US" sz="24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Scholarship Universe: </a:t>
            </a:r>
            <a:r>
              <a:rPr lang="en-US" altLang="en-US" sz="2400" dirty="0">
                <a:latin typeface="Trade Gothic LT Std"/>
                <a:ea typeface="ＭＳ Ｐゴシック" panose="020B0600070205080204" pitchFamily="34" charset="-128"/>
                <a:hlinkClick r:id="rId4"/>
              </a:rPr>
              <a:t>govst.scholarshipuniverse.com/public</a:t>
            </a:r>
            <a:endParaRPr lang="en-US" altLang="en-US" sz="24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24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With Scholarship Universe, Students will be able to: 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altLang="en-US" sz="24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lvl="1"/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•           Answer questions and match to scholarship opportunities they are eligible for</a:t>
            </a:r>
          </a:p>
          <a:p>
            <a:pPr lvl="1"/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•           Easily apply online to multiple scholarship opportunities through a personalized portal</a:t>
            </a:r>
          </a:p>
          <a:p>
            <a:pPr lvl="1"/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•           See scholarship metrics to determine their chances and effort required to apply</a:t>
            </a:r>
          </a:p>
          <a:p>
            <a:pPr lvl="1"/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•           Be alerted whenever they are matched to new scholarship opportunities</a:t>
            </a:r>
          </a:p>
          <a:p>
            <a:pPr lvl="1"/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•           Receive automated reminders about outstanding tasks and next steps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en-US" altLang="en-US" sz="32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5018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rade Gothic LT Std" pitchFamily="2" charset="0"/>
              </a:rPr>
              <a:t>Federal Work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79273" y="1700082"/>
            <a:ext cx="112128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Employment on or off campus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Minimum wage or higher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Gain valuable work experience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Work up to 30 hours per pay period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61" y="1907691"/>
            <a:ext cx="4044142" cy="2693324"/>
          </a:xfrm>
          <a:prstGeom prst="rect">
            <a:avLst/>
          </a:prstGeom>
          <a:solidFill>
            <a:schemeClr val="accent2"/>
          </a:solidFill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3006105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489585" y="331059"/>
            <a:ext cx="11212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rade Gothic LT Std" pitchFamily="2" charset="0"/>
              </a:rPr>
              <a:t>Office of Financial Aid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4184904" y="1401436"/>
            <a:ext cx="7004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Phone</a:t>
            </a:r>
            <a:r>
              <a:rPr lang="en-US" sz="2400" dirty="0">
                <a:solidFill>
                  <a:srgbClr val="E97726"/>
                </a:solidFill>
                <a:latin typeface="Trade Gothic LT Std" pitchFamily="2" charset="0"/>
              </a:rPr>
              <a:t>: </a:t>
            </a:r>
            <a:r>
              <a:rPr lang="en-US" sz="2400" dirty="0">
                <a:latin typeface="Trade Gothic LT Std" pitchFamily="2" charset="0"/>
              </a:rPr>
              <a:t>(708) 534-4480 </a:t>
            </a:r>
          </a:p>
          <a:p>
            <a:endParaRPr lang="en-US" sz="2400" dirty="0">
              <a:latin typeface="Trade Gothic LT Std" pitchFamily="2" charset="0"/>
            </a:endParaRPr>
          </a:p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Email</a:t>
            </a:r>
            <a:r>
              <a:rPr lang="en-US" sz="2400" dirty="0">
                <a:solidFill>
                  <a:srgbClr val="E97726"/>
                </a:solidFill>
                <a:latin typeface="Trade Gothic LT Std" pitchFamily="2" charset="0"/>
              </a:rPr>
              <a:t>:</a:t>
            </a:r>
            <a:r>
              <a:rPr lang="en-US" sz="2400" dirty="0">
                <a:latin typeface="Trade Gothic LT Std" pitchFamily="2" charset="0"/>
              </a:rPr>
              <a:t> </a:t>
            </a:r>
            <a:r>
              <a:rPr lang="en-US" sz="2400" dirty="0">
                <a:latin typeface="Trade Gothic LT Std" pitchFamily="2" charset="0"/>
                <a:hlinkClick r:id="rId3"/>
              </a:rPr>
              <a:t>faid@govst.edu</a:t>
            </a:r>
            <a:r>
              <a:rPr lang="en-US" sz="2400" dirty="0">
                <a:latin typeface="Trade Gothic LT Std" pitchFamily="2" charset="0"/>
              </a:rPr>
              <a:t> </a:t>
            </a:r>
          </a:p>
          <a:p>
            <a:endParaRPr lang="en-US" sz="2400" dirty="0">
              <a:latin typeface="Trade Gothic LT Std" pitchFamily="2" charset="0"/>
            </a:endParaRPr>
          </a:p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Website</a:t>
            </a:r>
            <a:r>
              <a:rPr lang="en-US" sz="2400" dirty="0">
                <a:solidFill>
                  <a:srgbClr val="E97726"/>
                </a:solidFill>
                <a:latin typeface="Trade Gothic LT Std" pitchFamily="2" charset="0"/>
              </a:rPr>
              <a:t>:</a:t>
            </a:r>
            <a:r>
              <a:rPr lang="en-US" sz="2400" dirty="0">
                <a:latin typeface="Trade Gothic LT Std" pitchFamily="2" charset="0"/>
              </a:rPr>
              <a:t> </a:t>
            </a:r>
            <a:r>
              <a:rPr lang="en-US" sz="2400" dirty="0">
                <a:latin typeface="Trade Gothic LT Std" pitchFamily="2" charset="0"/>
                <a:hlinkClick r:id="rId4"/>
              </a:rPr>
              <a:t>www.govst.edu/financialaid/</a:t>
            </a:r>
            <a:r>
              <a:rPr lang="en-US" sz="2400" dirty="0">
                <a:latin typeface="Trade Gothic LT Std" pitchFamily="2" charset="0"/>
              </a:rPr>
              <a:t> 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5816" r="30621" b="66051"/>
          <a:stretch/>
        </p:blipFill>
        <p:spPr>
          <a:xfrm>
            <a:off x="3610020" y="2168866"/>
            <a:ext cx="568848" cy="404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36083" r="30621" b="35784"/>
          <a:stretch/>
        </p:blipFill>
        <p:spPr>
          <a:xfrm>
            <a:off x="3603984" y="1431559"/>
            <a:ext cx="580920" cy="4127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68424" r="30621"/>
          <a:stretch/>
        </p:blipFill>
        <p:spPr>
          <a:xfrm>
            <a:off x="3565959" y="2871863"/>
            <a:ext cx="656970" cy="52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27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22131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Housing and </a:t>
            </a:r>
          </a:p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Dining at GSU</a:t>
            </a:r>
          </a:p>
        </p:txBody>
      </p:sp>
    </p:spTree>
    <p:extLst>
      <p:ext uri="{BB962C8B-B14F-4D97-AF65-F5344CB8AC3E}">
        <p14:creationId xmlns:p14="http://schemas.microsoft.com/office/powerpoint/2010/main" val="3516035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Living on Campus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31445" y="1457637"/>
            <a:ext cx="119291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dirty="0">
                <a:latin typeface="Trade Gothic LT Std" pitchFamily="2" charset="0"/>
              </a:rPr>
              <a:t>Designed to accommodate students of </a:t>
            </a:r>
            <a:r>
              <a:rPr lang="en-US" b="1" dirty="0">
                <a:latin typeface="Trade Gothic LT Std" pitchFamily="2" charset="0"/>
              </a:rPr>
              <a:t>all class levels</a:t>
            </a:r>
            <a:r>
              <a:rPr lang="en-US" dirty="0">
                <a:latin typeface="Trade Gothic LT Std" pitchFamily="2" charset="0"/>
              </a:rPr>
              <a:t> – first year through graduate students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dirty="0">
                <a:latin typeface="Trade Gothic LT Std" pitchFamily="2" charset="0"/>
              </a:rPr>
              <a:t>Easy access to variety of </a:t>
            </a:r>
            <a:r>
              <a:rPr lang="en-US" b="1" dirty="0">
                <a:latin typeface="Trade Gothic LT Std" pitchFamily="2" charset="0"/>
              </a:rPr>
              <a:t>campus resources</a:t>
            </a:r>
            <a:r>
              <a:rPr lang="en-US" dirty="0">
                <a:latin typeface="Trade Gothic LT Std" pitchFamily="2" charset="0"/>
              </a:rPr>
              <a:t> – faculty, advisors, library, computer lab, rec center, bookstore, student organizations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dirty="0">
                <a:latin typeface="Trade Gothic LT Std" pitchFamily="2" charset="0"/>
              </a:rPr>
              <a:t>Opportunity to take on </a:t>
            </a:r>
            <a:r>
              <a:rPr lang="en-US" b="1" dirty="0">
                <a:latin typeface="Trade Gothic LT Std" pitchFamily="2" charset="0"/>
              </a:rPr>
              <a:t>leadership roles</a:t>
            </a:r>
            <a:r>
              <a:rPr lang="en-US" dirty="0">
                <a:latin typeface="Trade Gothic LT Std" pitchFamily="2" charset="0"/>
              </a:rPr>
              <a:t> in your community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dirty="0">
                <a:latin typeface="Trade Gothic LT Std" pitchFamily="2" charset="0"/>
              </a:rPr>
              <a:t>Develop relationships with a </a:t>
            </a:r>
            <a:r>
              <a:rPr lang="en-US" b="1" dirty="0">
                <a:latin typeface="Trade Gothic LT Std" pitchFamily="2" charset="0"/>
              </a:rPr>
              <a:t>diverse population</a:t>
            </a:r>
            <a:r>
              <a:rPr lang="en-US" dirty="0">
                <a:latin typeface="Trade Gothic LT Std" pitchFamily="2" charset="0"/>
              </a:rPr>
              <a:t> of people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dirty="0">
                <a:latin typeface="Trade Gothic LT Std" pitchFamily="2" charset="0"/>
              </a:rPr>
              <a:t>Able to participate in late night study groups and </a:t>
            </a:r>
            <a:r>
              <a:rPr lang="en-US" b="1" dirty="0">
                <a:latin typeface="Trade Gothic LT Std" pitchFamily="2" charset="0"/>
              </a:rPr>
              <a:t>fully participate</a:t>
            </a:r>
            <a:r>
              <a:rPr lang="en-US" dirty="0">
                <a:latin typeface="Trade Gothic LT Std" pitchFamily="2" charset="0"/>
              </a:rPr>
              <a:t> in activities on campus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b="1" dirty="0">
                <a:latin typeface="Trade Gothic LT Std" pitchFamily="2" charset="0"/>
              </a:rPr>
              <a:t>Create memories</a:t>
            </a:r>
            <a:r>
              <a:rPr lang="en-US" dirty="0">
                <a:latin typeface="Trade Gothic LT Std" pitchFamily="2" charset="0"/>
              </a:rPr>
              <a:t> that will last a lifetime and meet people, many who will be friends for life</a:t>
            </a:r>
          </a:p>
        </p:txBody>
      </p:sp>
    </p:spTree>
    <p:extLst>
      <p:ext uri="{BB962C8B-B14F-4D97-AF65-F5344CB8AC3E}">
        <p14:creationId xmlns:p14="http://schemas.microsoft.com/office/powerpoint/2010/main" val="1867333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Unit Types in Prairie Place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58115" y="1471462"/>
            <a:ext cx="65951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Trade Gothic LT Std" pitchFamily="2" charset="0"/>
              </a:rPr>
              <a:t>4 bedroom apartment </a:t>
            </a:r>
          </a:p>
          <a:p>
            <a:pPr>
              <a:buClr>
                <a:srgbClr val="E97726"/>
              </a:buClr>
              <a:buSzPct val="136000"/>
            </a:pPr>
            <a:r>
              <a:rPr lang="en-US" sz="2400" b="1" dirty="0">
                <a:latin typeface="Trade Gothic LT Std" pitchFamily="2" charset="0"/>
              </a:rPr>
              <a:t>    </a:t>
            </a:r>
            <a:r>
              <a:rPr lang="en-US" sz="2400" dirty="0">
                <a:latin typeface="Trade Gothic LT Std" pitchFamily="2" charset="0"/>
              </a:rPr>
              <a:t>(single bedroom)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5829302" y="1471462"/>
            <a:ext cx="6520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Trade Gothic LT Std" pitchFamily="2" charset="0"/>
              </a:rPr>
              <a:t>2 bedroom apartment </a:t>
            </a:r>
          </a:p>
          <a:p>
            <a:pPr>
              <a:buClr>
                <a:srgbClr val="E97726"/>
              </a:buClr>
              <a:buSzPct val="136000"/>
            </a:pPr>
            <a:r>
              <a:rPr lang="en-US" sz="2800" b="1" dirty="0">
                <a:latin typeface="Trade Gothic LT Std" pitchFamily="2" charset="0"/>
              </a:rPr>
              <a:t>    </a:t>
            </a:r>
            <a:r>
              <a:rPr lang="en-US" sz="2400" dirty="0">
                <a:latin typeface="Trade Gothic LT Std" pitchFamily="2" charset="0"/>
              </a:rPr>
              <a:t>(single bedroom) </a:t>
            </a:r>
            <a:r>
              <a:rPr lang="en-US" sz="2000" i="1" dirty="0">
                <a:latin typeface="Trade Gothic LT Std" pitchFamily="2" charset="0"/>
              </a:rPr>
              <a:t>LIMITED availability</a:t>
            </a:r>
            <a:endParaRPr lang="en-US" sz="2800" i="1" dirty="0">
              <a:latin typeface="Trade Gothic LT Std" pitchFamily="2" charset="0"/>
            </a:endParaRP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8"/>
          <a:stretch/>
        </p:blipFill>
        <p:spPr>
          <a:xfrm>
            <a:off x="1649413" y="2430363"/>
            <a:ext cx="3414712" cy="3121025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7"/>
          <a:stretch/>
        </p:blipFill>
        <p:spPr>
          <a:xfrm>
            <a:off x="6753224" y="2511324"/>
            <a:ext cx="3427413" cy="290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38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08103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GSU Trivia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047202"/>
            <a:ext cx="73700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is the name of GSU’s Jaguar mascot?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r>
              <a:rPr lang="en-US" sz="2400" b="1" dirty="0">
                <a:latin typeface="Trade Gothic LT Std" pitchFamily="2" charset="0"/>
              </a:rPr>
              <a:t>		</a:t>
            </a:r>
            <a:r>
              <a:rPr lang="en-US" sz="2400" b="1" dirty="0" err="1">
                <a:solidFill>
                  <a:srgbClr val="E97726"/>
                </a:solidFill>
                <a:latin typeface="Trade Gothic LT Std" pitchFamily="2" charset="0"/>
              </a:rPr>
              <a:t>Jax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 the Jaguar!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is the nickname we have given to this campus sculpture?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>
              <a:latin typeface="Trade Gothic LT Std" pitchFamily="2" charset="0"/>
            </a:endParaRPr>
          </a:p>
          <a:p>
            <a:r>
              <a:rPr lang="en-US" sz="2400" b="1" dirty="0">
                <a:latin typeface="Trade Gothic LT Std" pitchFamily="2" charset="0"/>
              </a:rPr>
              <a:t>		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French Fries!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endParaRPr lang="en-US" sz="24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		</a:t>
            </a:r>
          </a:p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		Penguin!</a:t>
            </a:r>
          </a:p>
        </p:txBody>
      </p:sp>
      <p:pic>
        <p:nvPicPr>
          <p:cNvPr id="2050" name="Picture 2" descr="13-Illinois_Landscape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254" y="1188720"/>
            <a:ext cx="3935219" cy="29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15468" y="4228964"/>
            <a:ext cx="119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animal was GSU’s first UNOFFICIAL mascot? </a:t>
            </a:r>
          </a:p>
          <a:p>
            <a:r>
              <a:rPr lang="en-US" sz="2400" b="1" i="1" dirty="0">
                <a:latin typeface="Trade Gothic LT Std" pitchFamily="2" charset="0"/>
              </a:rPr>
              <a:t>	</a:t>
            </a:r>
            <a:r>
              <a:rPr lang="en-US" b="1" i="1" dirty="0">
                <a:latin typeface="Trade Gothic LT Std" pitchFamily="2" charset="0"/>
              </a:rPr>
              <a:t>HINT:</a:t>
            </a:r>
            <a:r>
              <a:rPr lang="en-US" i="1" dirty="0">
                <a:latin typeface="Trade Gothic LT Std" pitchFamily="2" charset="0"/>
              </a:rPr>
              <a:t> This animal is always “dressed-up”</a:t>
            </a:r>
          </a:p>
        </p:txBody>
      </p:sp>
    </p:spTree>
    <p:extLst>
      <p:ext uri="{BB962C8B-B14F-4D97-AF65-F5344CB8AC3E}">
        <p14:creationId xmlns:p14="http://schemas.microsoft.com/office/powerpoint/2010/main" val="64090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Unit Types in Prairie Place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58115" y="1471462"/>
            <a:ext cx="65951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Trade Gothic LT Std" pitchFamily="2" charset="0"/>
              </a:rPr>
              <a:t>Suite</a:t>
            </a:r>
            <a:r>
              <a:rPr lang="en-US" sz="2800" dirty="0">
                <a:latin typeface="Trade Gothic LT Std" pitchFamily="2" charset="0"/>
              </a:rPr>
              <a:t> </a:t>
            </a:r>
            <a:r>
              <a:rPr lang="en-US" sz="2400" dirty="0">
                <a:latin typeface="Trade Gothic LT Std" pitchFamily="2" charset="0"/>
              </a:rPr>
              <a:t>– share bedroom; bathroom </a:t>
            </a:r>
          </a:p>
          <a:p>
            <a:pPr>
              <a:buClr>
                <a:srgbClr val="E97726"/>
              </a:buClr>
              <a:buSzPct val="136000"/>
            </a:pPr>
            <a:r>
              <a:rPr lang="en-US" sz="2400" dirty="0">
                <a:latin typeface="Trade Gothic LT Std" pitchFamily="2" charset="0"/>
              </a:rPr>
              <a:t>   connected to next room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6004562" y="1471462"/>
            <a:ext cx="59378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Trade Gothic LT Std" pitchFamily="2" charset="0"/>
              </a:rPr>
              <a:t>2 bedroom apartment </a:t>
            </a:r>
            <a:r>
              <a:rPr lang="en-US" sz="2400" dirty="0">
                <a:latin typeface="Trade Gothic LT Std" pitchFamily="2" charset="0"/>
              </a:rPr>
              <a:t>– share bedroom with roommate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>
          <a:xfrm>
            <a:off x="2211862" y="2511324"/>
            <a:ext cx="2487613" cy="30162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/>
          <a:stretch/>
        </p:blipFill>
        <p:spPr>
          <a:xfrm>
            <a:off x="6978887" y="2511816"/>
            <a:ext cx="2933700" cy="30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17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Staffing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6375" y="254896"/>
            <a:ext cx="3354705" cy="2370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94310" y="1248727"/>
            <a:ext cx="74142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Trained Resident Assistants</a:t>
            </a:r>
          </a:p>
          <a:p>
            <a:pPr>
              <a:buClr>
                <a:srgbClr val="E97726"/>
              </a:buClr>
              <a:buSzPct val="136000"/>
            </a:pPr>
            <a:endParaRPr lang="en-US" sz="2400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Residence Hall Director </a:t>
            </a:r>
          </a:p>
          <a:p>
            <a:pPr>
              <a:buClr>
                <a:srgbClr val="E97726"/>
              </a:buClr>
              <a:buSzPct val="136000"/>
            </a:pPr>
            <a:endParaRPr lang="en-US" sz="2400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Asst. Residence Hall Director 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sz="2400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2 Faculty-in-Residence 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sz="2400" b="1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24 hour front desk coverage </a:t>
            </a:r>
          </a:p>
          <a:p>
            <a:pPr>
              <a:buClr>
                <a:srgbClr val="E97726"/>
              </a:buClr>
              <a:buSzPct val="136000"/>
            </a:pPr>
            <a:r>
              <a:rPr lang="en-US" sz="1600" i="1" dirty="0">
                <a:latin typeface="Trade Gothic LT Std" pitchFamily="2" charset="0"/>
              </a:rPr>
              <a:t>     (Student Workers / Community Service Officers)</a:t>
            </a:r>
          </a:p>
        </p:txBody>
      </p:sp>
      <p:pic>
        <p:nvPicPr>
          <p:cNvPr id="7" name="Picture 1" descr="https://apply.govst.edu/www/images/Graphic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14" y="2775029"/>
            <a:ext cx="4403360" cy="293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45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Campus Dining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211455" y="1350928"/>
            <a:ext cx="555688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000" dirty="0">
                <a:latin typeface="Trade Gothic LT Std" pitchFamily="2" charset="0"/>
              </a:rPr>
              <a:t>Convenient &amp; Flexible Plan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000" dirty="0">
                <a:latin typeface="Trade Gothic LT Std" pitchFamily="2" charset="0"/>
              </a:rPr>
              <a:t>Use in Café or C-Store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sz="2000" dirty="0">
              <a:latin typeface="Trade Gothic LT Std" pitchFamily="2" charset="0"/>
            </a:endParaRPr>
          </a:p>
          <a:p>
            <a:pPr>
              <a:buClr>
                <a:srgbClr val="E97726"/>
              </a:buClr>
              <a:buSzPct val="136000"/>
            </a:pPr>
            <a:r>
              <a:rPr lang="en-US" sz="2000" b="1" dirty="0">
                <a:latin typeface="Trade Gothic LT Std" pitchFamily="2" charset="0"/>
              </a:rPr>
              <a:t>Choose the plan that works for you:</a:t>
            </a:r>
          </a:p>
          <a:p>
            <a:pPr>
              <a:buClr>
                <a:srgbClr val="E97726"/>
              </a:buClr>
              <a:buSzPct val="136000"/>
            </a:pPr>
            <a:endParaRPr lang="en-US" sz="2000" b="1" dirty="0">
              <a:latin typeface="Trade Gothic LT Std" pitchFamily="2" charset="0"/>
            </a:endParaRPr>
          </a:p>
          <a:p>
            <a:pPr marL="342900" indent="-342900">
              <a:buClr>
                <a:srgbClr val="E97726"/>
              </a:buClr>
              <a:buSzPct val="136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97726"/>
                </a:solidFill>
                <a:latin typeface="Trade Gothic LT Std" pitchFamily="2" charset="0"/>
              </a:rPr>
              <a:t>Gold Plan</a:t>
            </a:r>
            <a:r>
              <a:rPr lang="en-US" sz="2000" dirty="0">
                <a:latin typeface="Trade Gothic LT Std" pitchFamily="2" charset="0"/>
              </a:rPr>
              <a:t> $1,500 / semester</a:t>
            </a:r>
          </a:p>
          <a:p>
            <a:pPr marL="342900" indent="-342900">
              <a:buClr>
                <a:srgbClr val="E97726"/>
              </a:buClr>
              <a:buSzPct val="136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97726"/>
                </a:solidFill>
                <a:latin typeface="Trade Gothic LT Std" pitchFamily="2" charset="0"/>
              </a:rPr>
              <a:t>Silver Plan</a:t>
            </a:r>
            <a:r>
              <a:rPr lang="en-US" sz="2000" dirty="0">
                <a:latin typeface="Trade Gothic LT Std" pitchFamily="2" charset="0"/>
              </a:rPr>
              <a:t> $1,000 / semester</a:t>
            </a:r>
          </a:p>
          <a:p>
            <a:pPr marL="342900" indent="-342900">
              <a:buClr>
                <a:srgbClr val="E97726"/>
              </a:buClr>
              <a:buSzPct val="136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97726"/>
                </a:solidFill>
                <a:latin typeface="Trade Gothic LT Std" pitchFamily="2" charset="0"/>
              </a:rPr>
              <a:t>Bronze Plan</a:t>
            </a:r>
            <a:r>
              <a:rPr lang="en-US" sz="2000" dirty="0">
                <a:solidFill>
                  <a:srgbClr val="E97726"/>
                </a:solidFill>
                <a:latin typeface="Trade Gothic LT Std" pitchFamily="2" charset="0"/>
              </a:rPr>
              <a:t> </a:t>
            </a:r>
            <a:r>
              <a:rPr lang="en-US" sz="2000" dirty="0">
                <a:latin typeface="Trade Gothic LT Std" pitchFamily="2" charset="0"/>
              </a:rPr>
              <a:t>$500 / semester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b="1" i="1" dirty="0">
              <a:latin typeface="Trade Gothic LT Std" pitchFamily="2" charset="0"/>
            </a:endParaRPr>
          </a:p>
          <a:p>
            <a:pPr>
              <a:buClr>
                <a:srgbClr val="E97726"/>
              </a:buClr>
              <a:buSzPct val="136000"/>
            </a:pPr>
            <a:r>
              <a:rPr lang="en-US" i="1" dirty="0"/>
              <a:t>*If you are a Prairie Place resident, you will be assigned a Meal Plan according to your housing room type*</a:t>
            </a:r>
          </a:p>
        </p:txBody>
      </p:sp>
      <p:pic>
        <p:nvPicPr>
          <p:cNvPr id="1026" name="Picture 2" descr="003GSUAugust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509" y="359757"/>
            <a:ext cx="2613918" cy="174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040GSUAugust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76" y="1039862"/>
            <a:ext cx="3114255" cy="23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033GSUAugust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60" y="3629885"/>
            <a:ext cx="3114255" cy="207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663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Applying for Housing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58114" y="1176529"/>
            <a:ext cx="121481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  <a:buSzPct val="136000"/>
            </a:pPr>
            <a:endParaRPr lang="en-US" sz="3200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3200" dirty="0">
                <a:latin typeface="Trade Gothic LT Std" pitchFamily="2" charset="0"/>
              </a:rPr>
              <a:t>Fall 2023 housing application will open in March 2023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sz="3200" b="1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3200" dirty="0">
                <a:latin typeface="Trade Gothic LT Std" pitchFamily="2" charset="0"/>
              </a:rPr>
              <a:t>Apply online at: </a:t>
            </a:r>
            <a:r>
              <a:rPr lang="en-US" sz="3200" dirty="0">
                <a:latin typeface="Trade Gothic LT Std" pitchFamily="2" charset="0"/>
                <a:hlinkClick r:id="rId3"/>
              </a:rPr>
              <a:t>www.govst.edu/housing</a:t>
            </a:r>
            <a:r>
              <a:rPr lang="en-US" sz="3200" dirty="0">
                <a:latin typeface="Trade Gothic LT Std" pitchFamily="2" charset="0"/>
              </a:rPr>
              <a:t>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31434" y="4321802"/>
            <a:ext cx="7588122" cy="1200329"/>
            <a:chOff x="2925594" y="3850898"/>
            <a:chExt cx="7588122" cy="12003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34B85D-9EA6-6443-860C-161F366C31E8}"/>
                </a:ext>
              </a:extLst>
            </p:cNvPr>
            <p:cNvSpPr txBox="1"/>
            <p:nvPr/>
          </p:nvSpPr>
          <p:spPr>
            <a:xfrm>
              <a:off x="3509412" y="3850898"/>
              <a:ext cx="70043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E97726"/>
                  </a:solidFill>
                  <a:latin typeface="Trade Gothic LT Std" pitchFamily="2" charset="0"/>
                </a:rPr>
                <a:t>Email</a:t>
              </a:r>
              <a:r>
                <a:rPr lang="en-US" sz="2400" dirty="0">
                  <a:solidFill>
                    <a:srgbClr val="E97726"/>
                  </a:solidFill>
                  <a:latin typeface="Trade Gothic LT Std" pitchFamily="2" charset="0"/>
                </a:rPr>
                <a:t>:</a:t>
              </a:r>
              <a:r>
                <a:rPr lang="en-US" sz="2400" dirty="0">
                  <a:latin typeface="Trade Gothic LT Std" pitchFamily="2" charset="0"/>
                </a:rPr>
                <a:t> </a:t>
              </a:r>
              <a:r>
                <a:rPr lang="en-US" sz="2400" dirty="0">
                  <a:latin typeface="Trade Gothic LT Std" pitchFamily="2" charset="0"/>
                  <a:hlinkClick r:id="rId4"/>
                </a:rPr>
                <a:t>housing@govst.edu</a:t>
              </a:r>
              <a:r>
                <a:rPr lang="en-US" sz="2400" dirty="0">
                  <a:latin typeface="Trade Gothic LT Std" pitchFamily="2" charset="0"/>
                </a:rPr>
                <a:t> </a:t>
              </a:r>
            </a:p>
            <a:p>
              <a:endParaRPr lang="en-US" sz="2400" dirty="0">
                <a:latin typeface="Trade Gothic LT Std" pitchFamily="2" charset="0"/>
              </a:endParaRPr>
            </a:p>
            <a:p>
              <a:r>
                <a:rPr lang="en-US" sz="2400" b="1" dirty="0">
                  <a:solidFill>
                    <a:srgbClr val="E97726"/>
                  </a:solidFill>
                  <a:latin typeface="Trade Gothic LT Std" pitchFamily="2" charset="0"/>
                </a:rPr>
                <a:t>Phone</a:t>
              </a:r>
              <a:r>
                <a:rPr lang="en-US" sz="2400" dirty="0">
                  <a:solidFill>
                    <a:srgbClr val="E97726"/>
                  </a:solidFill>
                  <a:latin typeface="Trade Gothic LT Std" pitchFamily="2" charset="0"/>
                </a:rPr>
                <a:t>:</a:t>
              </a:r>
              <a:r>
                <a:rPr lang="en-US" sz="2400" dirty="0">
                  <a:latin typeface="Trade Gothic LT Std" pitchFamily="2" charset="0"/>
                </a:rPr>
                <a:t> (708) 235-7110 </a:t>
              </a:r>
              <a:r>
                <a:rPr lang="en-US" sz="2400" b="1" dirty="0">
                  <a:solidFill>
                    <a:srgbClr val="E97726"/>
                  </a:solidFill>
                  <a:latin typeface="Trade Gothic LT Std" pitchFamily="2" charset="0"/>
                </a:rPr>
                <a:t>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8" t="5816" r="30621" b="66051"/>
            <a:stretch/>
          </p:blipFill>
          <p:spPr>
            <a:xfrm>
              <a:off x="2925594" y="3850898"/>
              <a:ext cx="583818" cy="41476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8" t="36083" r="30621" b="35784"/>
            <a:stretch/>
          </p:blipFill>
          <p:spPr>
            <a:xfrm>
              <a:off x="2928492" y="4638519"/>
              <a:ext cx="580920" cy="412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913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22131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GSU Honors Program</a:t>
            </a:r>
          </a:p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11242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500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What is different about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University Honors?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77190" y="1813173"/>
            <a:ext cx="11212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Innovation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Leadership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Creating Initiatives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Community Building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148" y="1813173"/>
            <a:ext cx="5071872" cy="3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74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-563880" y="433998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GPATH - Guaranteed Graduate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Admissions Pathway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43662" y="2118108"/>
            <a:ext cx="11212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Start as a freshmen honors student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Finish first semester with 3.5+ GSU GPA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Second semester receive an invite to join GPATH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Retention standards apply each semester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Can still apply to GSU grad school programs through normal means if GPATH spot not retained </a:t>
            </a:r>
          </a:p>
        </p:txBody>
      </p:sp>
    </p:spTree>
    <p:extLst>
      <p:ext uri="{BB962C8B-B14F-4D97-AF65-F5344CB8AC3E}">
        <p14:creationId xmlns:p14="http://schemas.microsoft.com/office/powerpoint/2010/main" val="1838789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-563880" y="433998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GPATH - Guaranteed Graduate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Admissions Pathway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43662" y="2118108"/>
            <a:ext cx="112128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Student gains faculty and track adviser in one of ten graduate programs. 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Business – All Grad Programs (4)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Health &amp; Human Services – OT, PT, CDIS, Informatics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Arts &amp; Sci – Biology, Chemistry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Support for career planning, course planning, grad school readiness</a:t>
            </a:r>
          </a:p>
        </p:txBody>
      </p:sp>
    </p:spTree>
    <p:extLst>
      <p:ext uri="{BB962C8B-B14F-4D97-AF65-F5344CB8AC3E}">
        <p14:creationId xmlns:p14="http://schemas.microsoft.com/office/powerpoint/2010/main" val="2707496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489584" y="427464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Honors Study Abroad in Rome, Italy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55" y="1865148"/>
            <a:ext cx="3744207" cy="2808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32" y="1865148"/>
            <a:ext cx="3745037" cy="2808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5" y="1851180"/>
            <a:ext cx="3781151" cy="283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66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4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-563880" y="433998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Contact Information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6FD55E-481A-A741-9E6C-082B1239FFC0}"/>
              </a:ext>
            </a:extLst>
          </p:cNvPr>
          <p:cNvGrpSpPr/>
          <p:nvPr/>
        </p:nvGrpSpPr>
        <p:grpSpPr>
          <a:xfrm>
            <a:off x="3684575" y="1508767"/>
            <a:ext cx="3673781" cy="3840466"/>
            <a:chOff x="7404808" y="1264995"/>
            <a:chExt cx="3673781" cy="3840466"/>
          </a:xfrm>
        </p:grpSpPr>
        <p:pic>
          <p:nvPicPr>
            <p:cNvPr id="8" name="Picture 7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01499083-D82E-8E43-A892-76DCF6743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954"/>
            <a:stretch/>
          </p:blipFill>
          <p:spPr>
            <a:xfrm>
              <a:off x="7404809" y="1264995"/>
              <a:ext cx="2951523" cy="2928568"/>
            </a:xfrm>
            <a:prstGeom prst="rect">
              <a:avLst/>
            </a:prstGeom>
            <a:ln>
              <a:solidFill>
                <a:srgbClr val="E97726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669A999-7C5B-8D46-8743-48879C5E7133}"/>
                </a:ext>
              </a:extLst>
            </p:cNvPr>
            <p:cNvSpPr txBox="1"/>
            <p:nvPr/>
          </p:nvSpPr>
          <p:spPr>
            <a:xfrm>
              <a:off x="7404808" y="4182131"/>
              <a:ext cx="36737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E97726"/>
                </a:buClr>
              </a:pPr>
              <a:r>
                <a:rPr lang="en-US" altLang="en-US" b="1" dirty="0">
                  <a:ea typeface="ＭＳ Ｐゴシック" panose="020B0600070205080204" pitchFamily="34" charset="-128"/>
                </a:rPr>
                <a:t>Dr. David Rhea, PhD </a:t>
              </a:r>
            </a:p>
            <a:p>
              <a:pPr>
                <a:buClr>
                  <a:srgbClr val="E97726"/>
                </a:buClr>
              </a:pPr>
              <a:r>
                <a:rPr lang="en-US" altLang="en-US" i="1" dirty="0">
                  <a:ea typeface="ＭＳ Ｐゴシック" panose="020B0600070205080204" pitchFamily="34" charset="-128"/>
                </a:rPr>
                <a:t>Director, University Honors Program</a:t>
              </a:r>
            </a:p>
            <a:p>
              <a:pPr>
                <a:buClr>
                  <a:srgbClr val="E97726"/>
                </a:buClr>
              </a:pPr>
              <a:r>
                <a:rPr lang="en-US" altLang="en-US" b="1" dirty="0">
                  <a:ea typeface="ＭＳ Ｐゴシック" panose="020B0600070205080204" pitchFamily="34" charset="-128"/>
                  <a:hlinkClick r:id="rId4"/>
                </a:rPr>
                <a:t>drhea@govst.edu</a:t>
              </a:r>
              <a:r>
                <a:rPr lang="en-US" altLang="en-US" b="1" dirty="0">
                  <a:ea typeface="ＭＳ Ｐゴシック" panose="020B0600070205080204" pitchFamily="34" charset="-128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87507D-516E-A746-92F6-2855C903F137}"/>
              </a:ext>
            </a:extLst>
          </p:cNvPr>
          <p:cNvSpPr txBox="1"/>
          <p:nvPr/>
        </p:nvSpPr>
        <p:spPr>
          <a:xfrm>
            <a:off x="6216219" y="4575836"/>
            <a:ext cx="458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076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Fast Facts on GSU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6263639" y="1273076"/>
            <a:ext cx="59283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62,000+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alumni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750 acre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campus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80+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student organizations and clubs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553051"/>
            <a:ext cx="817245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4,338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students enrolled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12:1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student to faculty ratio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countries represented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#1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safest campus in Illinois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1100" i="1" dirty="0">
                <a:latin typeface="Roboto" panose="02000000000000000000" pitchFamily="2" charset="0"/>
                <a:ea typeface="Roboto" panose="02000000000000000000" pitchFamily="2" charset="0"/>
              </a:rPr>
              <a:t>(www.niche.com/colleges/search/safest-colleges/s/illinois/?type=public)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#8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safest campus in U.S. 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1100" i="1" dirty="0">
                <a:latin typeface="Roboto" panose="02000000000000000000" pitchFamily="2" charset="0"/>
                <a:ea typeface="Roboto" panose="02000000000000000000" pitchFamily="2" charset="0"/>
              </a:rPr>
              <a:t>(backgroundchecks.org/50-safest-colleges-in-america.html)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53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8170A-BB98-2841-ADBD-DD5E0C2C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2943225" y="2575143"/>
            <a:ext cx="10129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rade Gothic LT Std" pitchFamily="2" charset="0"/>
              </a:rPr>
              <a:t>Admitted Freshman Checklist</a:t>
            </a:r>
          </a:p>
        </p:txBody>
      </p:sp>
    </p:spTree>
    <p:extLst>
      <p:ext uri="{BB962C8B-B14F-4D97-AF65-F5344CB8AC3E}">
        <p14:creationId xmlns:p14="http://schemas.microsoft.com/office/powerpoint/2010/main" val="1208222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Admitted Freshman Checklist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23428" y="1041320"/>
            <a:ext cx="119451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Get started on your journey as a Jaguar by activating your </a:t>
            </a:r>
            <a:r>
              <a:rPr lang="en-US" altLang="en-US" sz="2000" b="1" dirty="0" err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portal: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 can find your login information on your admission letter.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the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id (FAFSA):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at www.FAFSA.gov to qualify for all types of financial aid. Use GSU’s school code—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009145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—to make sure we receive your financial aid information. 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Freshman Orientation: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Your journey as a GSU student begins with Freshman Orientation! We have transitioned to a fully-online format – access through the </a:t>
            </a:r>
            <a:r>
              <a:rPr lang="en-US" altLang="en-US" sz="2000" dirty="0" err="1"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portal.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your Immunization records via </a:t>
            </a:r>
            <a:r>
              <a:rPr lang="en-US" altLang="en-US" sz="2000" b="1" dirty="0" err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by the start of your first semester or when you move into on-campus housing.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the Freshman Enrollment Deposit: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Submit your deposit today!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722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Freshman Enrollment Deposit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90670" y="1500468"/>
            <a:ext cx="10644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Roboto" panose="02000000000000000000" pitchFamily="2" charset="0"/>
                <a:ea typeface="Roboto" panose="02000000000000000000" pitchFamily="2" charset="0"/>
              </a:rPr>
              <a:t>$50 Freshman Enrollment Deposit 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Credited to your student account – pre-payment on first semester’s tuition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Saves your seat in Governors State’s limited Freshman Class</a:t>
            </a:r>
          </a:p>
          <a:p>
            <a:pPr>
              <a:buClr>
                <a:srgbClr val="E97726"/>
              </a:buClr>
            </a:pPr>
            <a:endParaRPr lang="en-US" altLang="en-US" sz="2400" dirty="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7050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78359" y="1185480"/>
            <a:ext cx="8183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Roboto" panose="02000000000000000000" pitchFamily="2" charset="0"/>
                <a:ea typeface="Roboto" panose="02000000000000000000" pitchFamily="2" charset="0"/>
              </a:rPr>
              <a:t>Step 1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: Student can now deposit in the </a:t>
            </a:r>
            <a:r>
              <a:rPr lang="en-US" altLang="en-US" sz="20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Application Portal</a:t>
            </a:r>
          </a:p>
          <a:p>
            <a:pPr>
              <a:buClr>
                <a:srgbClr val="E97726"/>
              </a:buClr>
            </a:pPr>
            <a:endParaRPr lang="en-US" altLang="en-US" sz="2000" b="1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E97726"/>
              </a:buClr>
            </a:pPr>
            <a:r>
              <a:rPr lang="en-US" altLang="en-US" sz="20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apply.govst.edu/apply/status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5EDAE71-280D-5144-9F0F-A6FFB000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38" y="2372753"/>
            <a:ext cx="5461484" cy="301453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2F89A4-F0CC-A44D-8AAD-8D1EF985E199}"/>
              </a:ext>
            </a:extLst>
          </p:cNvPr>
          <p:cNvCxnSpPr/>
          <p:nvPr/>
        </p:nvCxnSpPr>
        <p:spPr>
          <a:xfrm flipH="1">
            <a:off x="8068962" y="3632887"/>
            <a:ext cx="2842054" cy="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893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47203" y="1548295"/>
            <a:ext cx="892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Roboto" panose="02000000000000000000" pitchFamily="2" charset="0"/>
                <a:ea typeface="Roboto" panose="02000000000000000000" pitchFamily="2" charset="0"/>
              </a:rPr>
              <a:t>Step 2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: Under </a:t>
            </a:r>
            <a:r>
              <a:rPr lang="en-US" altLang="en-US" sz="20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Status Update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, you will see ‘</a:t>
            </a:r>
            <a:r>
              <a:rPr lang="en-US" altLang="en-US" sz="2000" dirty="0">
                <a:solidFill>
                  <a:srgbClr val="0066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Submit Payment for 50.00 USD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’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7EEDA6-26C8-174B-89A3-3C773D50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55"/>
          <a:stretch/>
        </p:blipFill>
        <p:spPr>
          <a:xfrm>
            <a:off x="3559895" y="2464079"/>
            <a:ext cx="5072209" cy="2269764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1C8442-798C-454B-AA72-361ED92D3E0F}"/>
              </a:ext>
            </a:extLst>
          </p:cNvPr>
          <p:cNvCxnSpPr>
            <a:cxnSpLocks/>
          </p:cNvCxnSpPr>
          <p:nvPr/>
        </p:nvCxnSpPr>
        <p:spPr>
          <a:xfrm flipH="1" flipV="1">
            <a:off x="7026101" y="4043738"/>
            <a:ext cx="564997" cy="1205779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401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07661" y="1285845"/>
            <a:ext cx="9960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Roboto" panose="02000000000000000000" pitchFamily="2" charset="0"/>
                <a:ea typeface="Roboto" panose="02000000000000000000" pitchFamily="2" charset="0"/>
              </a:rPr>
              <a:t>Step 3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: You will receive a screen that reads </a:t>
            </a:r>
            <a:r>
              <a:rPr lang="en-US" altLang="en-US" sz="20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‘Submit Payment’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, click the button to continue </a:t>
            </a:r>
            <a:endParaRPr lang="en-US" altLang="en-US" sz="2000" b="1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9350" y="4400550"/>
            <a:ext cx="276225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able&#10;&#10;Description automatically generated with medium confidence">
            <a:extLst>
              <a:ext uri="{FF2B5EF4-FFF2-40B4-BE49-F238E27FC236}">
                <a16:creationId xmlns:a16="http://schemas.microsoft.com/office/drawing/2014/main" id="{8BB988B4-0E85-2D4F-8094-078C8BE10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91"/>
          <a:stretch/>
        </p:blipFill>
        <p:spPr>
          <a:xfrm>
            <a:off x="3951321" y="2457449"/>
            <a:ext cx="4832282" cy="2794000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4EA79B-E93D-A846-8886-5020E4C377A8}"/>
              </a:ext>
            </a:extLst>
          </p:cNvPr>
          <p:cNvCxnSpPr>
            <a:cxnSpLocks/>
          </p:cNvCxnSpPr>
          <p:nvPr/>
        </p:nvCxnSpPr>
        <p:spPr>
          <a:xfrm flipH="1" flipV="1">
            <a:off x="5589098" y="4881475"/>
            <a:ext cx="1280504" cy="800867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588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95828" y="1519741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Roboto" panose="02000000000000000000" pitchFamily="2" charset="0"/>
                <a:ea typeface="Roboto" panose="02000000000000000000" pitchFamily="2" charset="0"/>
              </a:rPr>
              <a:t>Step 4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: You will be logged into the secure </a:t>
            </a:r>
            <a:r>
              <a:rPr lang="en-US" altLang="en-US" sz="2000" b="1" dirty="0" err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TouchNet</a:t>
            </a:r>
            <a:r>
              <a:rPr lang="en-US" altLang="en-US" sz="20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Payment Center </a:t>
            </a:r>
            <a:r>
              <a:rPr lang="en-US" alt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to submit your Enrollment Deposit</a:t>
            </a:r>
            <a:endParaRPr lang="en-US" altLang="en-US" sz="2000" b="1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9350" y="4400550"/>
            <a:ext cx="276225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F3B0CFC-7BB7-1442-90FB-C32016D3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62" y="2082640"/>
            <a:ext cx="5827736" cy="3405755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9B6F00-EBE6-F847-988E-C2F60EA530B6}"/>
              </a:ext>
            </a:extLst>
          </p:cNvPr>
          <p:cNvCxnSpPr>
            <a:cxnSpLocks/>
          </p:cNvCxnSpPr>
          <p:nvPr/>
        </p:nvCxnSpPr>
        <p:spPr>
          <a:xfrm flipH="1">
            <a:off x="8618750" y="4400550"/>
            <a:ext cx="1676246" cy="256491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3353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3144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Accessing Orientation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Navigate to the </a:t>
            </a:r>
            <a:r>
              <a:rPr lang="en-US" altLang="en-US" sz="2000" b="1" dirty="0" err="1"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Student Portal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867"/>
          <a:stretch/>
        </p:blipFill>
        <p:spPr>
          <a:xfrm>
            <a:off x="2980943" y="1890809"/>
            <a:ext cx="6666739" cy="3495224"/>
          </a:xfrm>
          <a:prstGeom prst="rect">
            <a:avLst/>
          </a:prstGeom>
          <a:ln w="28575">
            <a:solidFill>
              <a:srgbClr val="E97726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9B6F00-EBE6-F847-988E-C2F60EA530B6}"/>
              </a:ext>
            </a:extLst>
          </p:cNvPr>
          <p:cNvCxnSpPr>
            <a:cxnSpLocks/>
          </p:cNvCxnSpPr>
          <p:nvPr/>
        </p:nvCxnSpPr>
        <p:spPr>
          <a:xfrm flipH="1">
            <a:off x="9245920" y="918284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465249" y="1690720"/>
            <a:ext cx="832104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94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3144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Accessing Orientation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2: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Log-in with your credentials, which can be found on your Acceptance Letter.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6145" r="29697" b="46764"/>
          <a:stretch/>
        </p:blipFill>
        <p:spPr>
          <a:xfrm>
            <a:off x="3547872" y="2082640"/>
            <a:ext cx="4979858" cy="2973920"/>
          </a:xfrm>
          <a:prstGeom prst="rect">
            <a:avLst/>
          </a:prstGeom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537335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3144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Accessing Orientation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3: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On the left-hand side, under ‘Resources’ click the Orientation button.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36" y="2082640"/>
            <a:ext cx="5762625" cy="3276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486841" y="3332320"/>
            <a:ext cx="832104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9B6F00-EBE6-F847-988E-C2F60EA530B6}"/>
              </a:ext>
            </a:extLst>
          </p:cNvPr>
          <p:cNvCxnSpPr>
            <a:cxnSpLocks/>
          </p:cNvCxnSpPr>
          <p:nvPr/>
        </p:nvCxnSpPr>
        <p:spPr>
          <a:xfrm flipH="1">
            <a:off x="8442396" y="3246120"/>
            <a:ext cx="1158804" cy="47482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46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Top Undergraduate Majors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31482" y="1397674"/>
            <a:ext cx="113290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Interdisciplinary Studies,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Psychology, BA 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Business Administration,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Criminal Justice, BA 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Social Work, BSW </a:t>
            </a:r>
          </a:p>
          <a:p>
            <a:pPr marL="342900" indent="-342900">
              <a:buClr>
                <a:srgbClr val="E97726"/>
              </a:buClr>
              <a:buFont typeface="+mj-lt"/>
              <a:buAutoNum type="arabicParenR" startAt="5"/>
            </a:pPr>
            <a:endParaRPr lang="en-US" sz="2400" dirty="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5736907" y="1397673"/>
            <a:ext cx="113290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Accounting, BS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Nursing, BSN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Communication,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Community Health, BHS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Elementary Education, BA; </a:t>
            </a:r>
          </a:p>
          <a:p>
            <a:pPr>
              <a:buClr>
                <a:srgbClr val="E97726"/>
              </a:buClr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English, BA; </a:t>
            </a:r>
          </a:p>
          <a:p>
            <a:pPr>
              <a:buClr>
                <a:srgbClr val="E97726"/>
              </a:buClr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Information Technology, 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50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3144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Accessing Orientation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4: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Complete Orientation at your own pace.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86841" y="3332320"/>
            <a:ext cx="832104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9B6F00-EBE6-F847-988E-C2F60EA530B6}"/>
              </a:ext>
            </a:extLst>
          </p:cNvPr>
          <p:cNvCxnSpPr>
            <a:cxnSpLocks/>
          </p:cNvCxnSpPr>
          <p:nvPr/>
        </p:nvCxnSpPr>
        <p:spPr>
          <a:xfrm flipH="1">
            <a:off x="8442396" y="3246120"/>
            <a:ext cx="1158804" cy="47482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05" y="1770618"/>
            <a:ext cx="8165687" cy="37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329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252013-482F-E443-C44A-826B8DA68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0CF5C-8FA7-CC6B-7820-F05A75FC596A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E76DF-B49E-3D27-B1D8-B740752AA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7"/>
          <a:stretch/>
        </p:blipFill>
        <p:spPr>
          <a:xfrm>
            <a:off x="4809743" y="2082640"/>
            <a:ext cx="6666739" cy="3495224"/>
          </a:xfrm>
          <a:prstGeom prst="rect">
            <a:avLst/>
          </a:prstGeom>
          <a:ln w="28575">
            <a:solidFill>
              <a:srgbClr val="E97726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F7584D-6BA5-29DA-3F42-52F87AAE7E8C}"/>
              </a:ext>
            </a:extLst>
          </p:cNvPr>
          <p:cNvCxnSpPr>
            <a:cxnSpLocks/>
          </p:cNvCxnSpPr>
          <p:nvPr/>
        </p:nvCxnSpPr>
        <p:spPr>
          <a:xfrm flipH="1">
            <a:off x="10920992" y="970255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3F7DE01-4594-90D2-88FB-863CB3785C5B}"/>
              </a:ext>
            </a:extLst>
          </p:cNvPr>
          <p:cNvSpPr/>
          <p:nvPr/>
        </p:nvSpPr>
        <p:spPr>
          <a:xfrm>
            <a:off x="10294049" y="1799256"/>
            <a:ext cx="832104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E1FA5-D23A-7FD1-6B50-5EC9921E31BF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Navigate to the </a:t>
            </a:r>
            <a:r>
              <a:rPr lang="en-US" altLang="en-US" sz="2000" b="1" dirty="0" err="1"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Student Portal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7454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CCBA2-1CB6-E903-A85F-AF7F4909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5FA93-79F0-EE60-1500-549818D959B0}"/>
              </a:ext>
            </a:extLst>
          </p:cNvPr>
          <p:cNvSpPr txBox="1"/>
          <p:nvPr/>
        </p:nvSpPr>
        <p:spPr>
          <a:xfrm>
            <a:off x="13144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D8017-F88F-1EFC-8161-38CD4671C9AA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2: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Log-in with your credentials, which can be found on your Acceptance Letter.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ECFA4-CF3E-C70A-5D34-8CA4127CC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6145" r="29697" b="46764"/>
          <a:stretch/>
        </p:blipFill>
        <p:spPr>
          <a:xfrm>
            <a:off x="3547872" y="2082640"/>
            <a:ext cx="4979858" cy="2973920"/>
          </a:xfrm>
          <a:prstGeom prst="rect">
            <a:avLst/>
          </a:prstGeom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4285727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B18C11E-B769-2B29-D169-E273E8A7699E}"/>
              </a:ext>
            </a:extLst>
          </p:cNvPr>
          <p:cNvCxnSpPr>
            <a:cxnSpLocks/>
          </p:cNvCxnSpPr>
          <p:nvPr/>
        </p:nvCxnSpPr>
        <p:spPr>
          <a:xfrm flipH="1">
            <a:off x="9245920" y="918284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BE90B-C51D-EA30-3A42-C1BCDA64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45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6124D6-DDC8-6239-6561-3350EBCEBC16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1BFBB-7C94-09FE-5444-3228A3293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85" t="33764" r="33806" b="29846"/>
          <a:stretch/>
        </p:blipFill>
        <p:spPr>
          <a:xfrm>
            <a:off x="2015863" y="2324878"/>
            <a:ext cx="3173505" cy="200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3DEA5A-75DD-EF37-5502-82CF1DDFF518}"/>
              </a:ext>
            </a:extLst>
          </p:cNvPr>
          <p:cNvSpPr txBox="1"/>
          <p:nvPr/>
        </p:nvSpPr>
        <p:spPr>
          <a:xfrm>
            <a:off x="195828" y="1290610"/>
            <a:ext cx="1206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3: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Under the Online Services, go to the Students tab. Click on Financial Aid then My Financial Aid to see your award amounts.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95FD5-463B-C4D7-7FFF-5A8B3D3CA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3414" r="33015" b="37582"/>
          <a:stretch/>
        </p:blipFill>
        <p:spPr>
          <a:xfrm>
            <a:off x="6673747" y="2616629"/>
            <a:ext cx="4034118" cy="193744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AF5A548-DDF0-99F5-6550-786356DD20A3}"/>
              </a:ext>
            </a:extLst>
          </p:cNvPr>
          <p:cNvSpPr/>
          <p:nvPr/>
        </p:nvSpPr>
        <p:spPr>
          <a:xfrm>
            <a:off x="2082377" y="3289106"/>
            <a:ext cx="1422822" cy="35932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BA7352-2B0A-21D8-9845-943F8C91F4EB}"/>
              </a:ext>
            </a:extLst>
          </p:cNvPr>
          <p:cNvSpPr/>
          <p:nvPr/>
        </p:nvSpPr>
        <p:spPr>
          <a:xfrm>
            <a:off x="6950212" y="3551388"/>
            <a:ext cx="1126987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44A4F9-489B-C336-F38A-C9449DCF1F9E}"/>
              </a:ext>
            </a:extLst>
          </p:cNvPr>
          <p:cNvCxnSpPr>
            <a:cxnSpLocks/>
          </p:cNvCxnSpPr>
          <p:nvPr/>
        </p:nvCxnSpPr>
        <p:spPr>
          <a:xfrm>
            <a:off x="1616213" y="2608904"/>
            <a:ext cx="583439" cy="651035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3C8EF3-8FC3-BB1C-5E52-84E6CC705729}"/>
              </a:ext>
            </a:extLst>
          </p:cNvPr>
          <p:cNvCxnSpPr>
            <a:cxnSpLocks/>
          </p:cNvCxnSpPr>
          <p:nvPr/>
        </p:nvCxnSpPr>
        <p:spPr>
          <a:xfrm>
            <a:off x="6061398" y="3303561"/>
            <a:ext cx="820066" cy="6897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6395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1E0E8-523A-973E-46E3-DCFE6DAB3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58E082-7390-94FA-E573-287D821C29C5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3DFD6-12A9-2824-63A8-005233B0F95A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Go to </a:t>
            </a:r>
            <a:r>
              <a:rPr lang="en-US" altLang="en-US" sz="2000" dirty="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website at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81AC0C-8453-ABE5-ED4D-024ECB3D3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4903693" y="1886258"/>
            <a:ext cx="6544235" cy="36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291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B8288-9AC4-A22B-25C0-FFC97A82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638BC3-D537-5BED-05E8-4411A1CBB418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6629F-6DFA-597F-978F-405741FF77FB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2: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Click “register” and create an account using your GSU student email address.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08E47-F27D-301E-B051-6EFA29DA7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3899646" y="1886258"/>
            <a:ext cx="6544235" cy="36811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BEB9806-1F0B-479B-BDFA-CC7EA3A529F5}"/>
              </a:ext>
            </a:extLst>
          </p:cNvPr>
          <p:cNvSpPr/>
          <p:nvPr/>
        </p:nvSpPr>
        <p:spPr>
          <a:xfrm>
            <a:off x="8268024" y="1947405"/>
            <a:ext cx="1126987" cy="77724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C35E45-BE17-0729-07A7-FECC72CB3ED8}"/>
              </a:ext>
            </a:extLst>
          </p:cNvPr>
          <p:cNvCxnSpPr>
            <a:cxnSpLocks/>
          </p:cNvCxnSpPr>
          <p:nvPr/>
        </p:nvCxnSpPr>
        <p:spPr>
          <a:xfrm flipH="1">
            <a:off x="8920320" y="1546403"/>
            <a:ext cx="1206936" cy="740857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9287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CD1AE-FD99-C026-6C51-6644E94DB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8B6BA6-2998-7563-68F5-DB84B324069A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A20BD-1033-8E68-AE53-DA40C02DAAE6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3: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Complete your </a:t>
            </a:r>
            <a:r>
              <a:rPr lang="en-US" altLang="en-US" sz="2000" dirty="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Profile.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116AFB-078B-16D6-F245-971C2D3A0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92" t="11403" r="4475" b="11699"/>
          <a:stretch/>
        </p:blipFill>
        <p:spPr>
          <a:xfrm>
            <a:off x="3422841" y="1690720"/>
            <a:ext cx="7681934" cy="41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75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F3C65-AE86-72AB-2CAC-E1C5D22EC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72EEEC-70E1-7D3D-04A0-AEE65B319E12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E633F-D618-8933-E6F0-9F2543AC7E7D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4: 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Download and Print the Immunization Certificate.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DB21C-2AFB-C79A-2200-F2357D705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5" t="8824" r="4707" b="5948"/>
          <a:stretch/>
        </p:blipFill>
        <p:spPr>
          <a:xfrm>
            <a:off x="4381177" y="1836005"/>
            <a:ext cx="6386847" cy="37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13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CD51F-F4BB-F94B-D92E-57A074F65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25B20-ED29-76CC-FBB3-0B513D512B2B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C7FE6-AAF6-7BA4-71E3-A9996C3D30FE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5: 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Take the Immunization Certificate form to your medical provider for completion.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3FD9F6-5711-65DF-FFEF-099B3A037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63" t="9609" r="4264" b="6470"/>
          <a:stretch/>
        </p:blipFill>
        <p:spPr>
          <a:xfrm>
            <a:off x="5459506" y="1842215"/>
            <a:ext cx="3469342" cy="465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62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9C54F-CDF3-5907-0842-565C099F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8" t="10756" r="4047" b="5945"/>
          <a:stretch/>
        </p:blipFill>
        <p:spPr>
          <a:xfrm>
            <a:off x="5467546" y="2922309"/>
            <a:ext cx="5118756" cy="2856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D939D-8C10-53BA-5AB7-2306CC1D8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AACC4-497A-86F4-D320-BFB0807C643B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967BE-4AD3-234B-5C48-78EEFF28FB80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6: 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Upload your Immunization Certificate Form to </a:t>
            </a:r>
            <a:r>
              <a:rPr lang="en-US" altLang="en-US" sz="2000" dirty="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147F1-5C62-28B1-F3FE-A4AB0F482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68" t="10481" r="4047" b="6220"/>
          <a:stretch/>
        </p:blipFill>
        <p:spPr>
          <a:xfrm>
            <a:off x="2969443" y="2146443"/>
            <a:ext cx="7258640" cy="375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6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Top Graduate Majors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31482" y="1397674"/>
            <a:ext cx="113290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Computer Science, MS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Social Work, MSW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Health Administration, MHA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Physical Therapy, DPT</a:t>
            </a:r>
          </a:p>
          <a:p>
            <a:pPr marL="342900" indent="-342900">
              <a:buClr>
                <a:srgbClr val="E97726"/>
              </a:buClr>
              <a:buFont typeface="+mj-lt"/>
              <a:buAutoNum type="arabicParenR" startAt="5"/>
            </a:pPr>
            <a:endParaRPr lang="en-US" sz="2400" dirty="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5736907" y="1397673"/>
            <a:ext cx="113290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sz="24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Communication Disorders, MHS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Educational Administration, MA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Counseling, MA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Occupational Therapy, MOT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Accounting, 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71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8B2537-70AD-A481-BEA0-F8EC903DD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8" t="10756" r="4047" b="5945"/>
          <a:stretch/>
        </p:blipFill>
        <p:spPr>
          <a:xfrm>
            <a:off x="5467546" y="2922309"/>
            <a:ext cx="5118756" cy="2856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AFE26A-6841-38D1-7484-8BA8A8623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EE713-7069-B46E-CF4B-A03EDEE2ECB1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001E4-C31F-D53D-49EB-4785D2ED2C2D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NOTE: 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Immunization Record Compliance Deadlines: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3BF1E-85EB-6A2D-1AC2-16BECA301061}"/>
              </a:ext>
            </a:extLst>
          </p:cNvPr>
          <p:cNvSpPr txBox="1"/>
          <p:nvPr/>
        </p:nvSpPr>
        <p:spPr>
          <a:xfrm>
            <a:off x="3487970" y="2048388"/>
            <a:ext cx="445827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Fall:  September 1</a:t>
            </a:r>
            <a:br>
              <a:rPr lang="en-US" sz="18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Spring:  February 1</a:t>
            </a:r>
            <a:br>
              <a:rPr lang="en-US" sz="18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Summer:  July 1</a:t>
            </a:r>
            <a:endParaRPr lang="en-US" sz="18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>
              <a:buClr>
                <a:srgbClr val="E97726"/>
              </a:buClr>
            </a:pPr>
            <a:endParaRPr lang="en-US" altLang="en-US" sz="2400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157F1-FC6D-E481-651C-254BEB46226D}"/>
              </a:ext>
            </a:extLst>
          </p:cNvPr>
          <p:cNvSpPr txBox="1"/>
          <p:nvPr/>
        </p:nvSpPr>
        <p:spPr>
          <a:xfrm>
            <a:off x="1093694" y="4518212"/>
            <a:ext cx="913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information about Immunizations, please visit </a:t>
            </a:r>
            <a:r>
              <a:rPr lang="en-US" dirty="0">
                <a:hlinkClick r:id="rId4"/>
              </a:rPr>
              <a:t>www.govst.edu/immunizations</a:t>
            </a:r>
            <a:r>
              <a:rPr lang="en-US" dirty="0"/>
              <a:t> or watch the tutorial </a:t>
            </a:r>
            <a:r>
              <a:rPr lang="en-US" dirty="0">
                <a:hlinkClick r:id="rId5"/>
              </a:rPr>
              <a:t>video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17762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Admitted Freshman Checklist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23428" y="1041320"/>
            <a:ext cx="119451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Get started on your journey as a Jaguar by activating your </a:t>
            </a:r>
            <a:r>
              <a:rPr lang="en-US" altLang="en-US" sz="2000" b="1" dirty="0" err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portal: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 can find your login information on your admission letter.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the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id (FAFSA):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at www.FAFSA.gov to qualify for all types of financial aid. Use GSU’s school code—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009145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—to make sure we receive your financial aid information. 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Freshman Orientation: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Your journey as a GSU student begins with Freshman Orientation! We have transitioned to a fully-online format – access through the </a:t>
            </a:r>
            <a:r>
              <a:rPr lang="en-US" altLang="en-US" sz="2000" dirty="0" err="1"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portal.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your Immunization records via </a:t>
            </a:r>
            <a:r>
              <a:rPr lang="en-US" altLang="en-US" sz="2000" b="1" dirty="0" err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by the start of your first semester or when you move into on-campus housing.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the Freshman Enrollment Deposit: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Submit your deposit today!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39018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0" y="348040"/>
            <a:ext cx="119291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E97726"/>
                </a:solidFill>
                <a:latin typeface="Trade Gothic LT Std" pitchFamily="2" charset="0"/>
              </a:rPr>
              <a:t>Questions?</a:t>
            </a:r>
            <a:endParaRPr lang="en-US" sz="66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17700"/>
            <a:ext cx="5181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7893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2CDBE-5714-8549-A8C3-D375033B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912B4-8510-564E-BE1D-1A4D229AE0DB}"/>
              </a:ext>
            </a:extLst>
          </p:cNvPr>
          <p:cNvSpPr txBox="1"/>
          <p:nvPr/>
        </p:nvSpPr>
        <p:spPr>
          <a:xfrm>
            <a:off x="3143250" y="3547946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3700" y="0"/>
            <a:ext cx="92583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1A899-A3F1-864E-959F-9F997A331321}"/>
              </a:ext>
            </a:extLst>
          </p:cNvPr>
          <p:cNvSpPr txBox="1"/>
          <p:nvPr/>
        </p:nvSpPr>
        <p:spPr>
          <a:xfrm>
            <a:off x="5202094" y="1032393"/>
            <a:ext cx="6160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Trade Gothic LT Std" pitchFamily="2" charset="0"/>
              </a:rPr>
              <a:t>Thank You!</a:t>
            </a:r>
          </a:p>
        </p:txBody>
      </p:sp>
      <p:pic>
        <p:nvPicPr>
          <p:cNvPr id="12" name="Picture 4" descr="Image result for governors state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471"/>
          <a:stretch>
            <a:fillRect/>
          </a:stretch>
        </p:blipFill>
        <p:spPr bwMode="auto">
          <a:xfrm>
            <a:off x="5010406" y="2917468"/>
            <a:ext cx="59261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7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61132" y="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Quality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07261" y="1024468"/>
            <a:ext cx="1176797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73%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rate overall experience as excellent or good*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101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average pages of assigned writing in the first year*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80%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complete high-impact practices*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61.5%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of GSU students receive grants and scholarships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International students from over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20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different countries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		              </a:t>
            </a:r>
          </a:p>
          <a:p>
            <a:pPr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		              </a:t>
            </a: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*</a:t>
            </a:r>
            <a:r>
              <a:rPr lang="en-US" sz="1200" b="1" dirty="0">
                <a:latin typeface="Trade Gothic LT Std"/>
                <a:ea typeface="ＭＳ Ｐゴシック" panose="020B0600070205080204" pitchFamily="34" charset="-128"/>
              </a:rPr>
              <a:t>National Survey of Student Engagement 2018</a:t>
            </a:r>
          </a:p>
          <a:p>
            <a:pPr>
              <a:buClr>
                <a:srgbClr val="E97726"/>
              </a:buClr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6191250" y="1327458"/>
            <a:ext cx="584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055399" y="2852923"/>
            <a:ext cx="67608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Nationally Recognized by US News and World Report</a:t>
            </a:r>
          </a:p>
          <a:p>
            <a:pPr>
              <a:buClr>
                <a:srgbClr val="E97726"/>
              </a:buClr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2022 Social Mobility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2022 Online Undergraduate Business Programs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2021 Ethnic Diversity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2021 Student Debt Load at Graduation – Least Debt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2021 Undergraduate Business Programs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2021 Undergraduate Computer Science Programs</a:t>
            </a:r>
          </a:p>
          <a:p>
            <a:pPr>
              <a:buClr>
                <a:srgbClr val="E97726"/>
              </a:buClr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23" y="1086084"/>
            <a:ext cx="1472035" cy="1418042"/>
          </a:xfrm>
          <a:prstGeom prst="rect">
            <a:avLst/>
          </a:prstGeom>
        </p:spPr>
      </p:pic>
      <p:pic>
        <p:nvPicPr>
          <p:cNvPr id="10" name="Picture 9" descr="A picture containing text, sign, outdoor, pole&#10;&#10;Description automatically generated">
            <a:extLst>
              <a:ext uri="{FF2B5EF4-FFF2-40B4-BE49-F238E27FC236}">
                <a16:creationId xmlns:a16="http://schemas.microsoft.com/office/drawing/2014/main" id="{3A98FA7A-2D02-E668-047B-A3309C808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3" y="3141416"/>
            <a:ext cx="1566808" cy="1639966"/>
          </a:xfrm>
          <a:prstGeom prst="rect">
            <a:avLst/>
          </a:prstGeom>
        </p:spPr>
      </p:pic>
      <p:pic>
        <p:nvPicPr>
          <p:cNvPr id="12" name="Picture 11" descr="A green and white sign&#10;&#10;Description automatically generated with low confidence">
            <a:extLst>
              <a:ext uri="{FF2B5EF4-FFF2-40B4-BE49-F238E27FC236}">
                <a16:creationId xmlns:a16="http://schemas.microsoft.com/office/drawing/2014/main" id="{CB30FCCF-7511-513A-0480-13373007C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330" y="3141416"/>
            <a:ext cx="1566808" cy="1639966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E39013B-13B8-ABBF-6FED-BD369933F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865" y="1005681"/>
            <a:ext cx="1683258" cy="16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8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2943225" y="2205544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First Year Experience</a:t>
            </a:r>
          </a:p>
        </p:txBody>
      </p:sp>
    </p:spTree>
    <p:extLst>
      <p:ext uri="{BB962C8B-B14F-4D97-AF65-F5344CB8AC3E}">
        <p14:creationId xmlns:p14="http://schemas.microsoft.com/office/powerpoint/2010/main" val="2590200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0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14051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97726"/>
                </a:solidFill>
                <a:latin typeface="Trade Gothic LT Std" pitchFamily="2" charset="0"/>
              </a:rPr>
              <a:t>First Year Experience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1288934"/>
            <a:ext cx="5416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As a GSU Freshman, you will…</a:t>
            </a:r>
          </a:p>
          <a:p>
            <a:endParaRPr lang="en-US" sz="2400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-Declare an area of </a:t>
            </a: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interest</a:t>
            </a: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-Be placed in </a:t>
            </a: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of 7 First Year Focus Areas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to complete general education courses</a:t>
            </a:r>
          </a:p>
          <a:p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-Work with an </a:t>
            </a: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advisor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who will help you develop a full-time schedule structured to ensure you succeed</a:t>
            </a:r>
          </a:p>
        </p:txBody>
      </p:sp>
      <p:pic>
        <p:nvPicPr>
          <p:cNvPr id="2050" name="Picture 2" descr="Undergraduate classes at Governors State University in University Park, Ill., fall, 2018. Photo by Guy Rhodes. Campus Fall Shoot. Guy Rh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596">
            <a:off x="8866497" y="4053245"/>
            <a:ext cx="2724155" cy="181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6010183" y="1695580"/>
            <a:ext cx="64460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rade Gothic LT Std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-Attend classes capped at </a:t>
            </a: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 students</a:t>
            </a:r>
          </a:p>
          <a:p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-Learn with </a:t>
            </a: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peers</a:t>
            </a: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-Transition into a program that </a:t>
            </a: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best meets your needs</a:t>
            </a:r>
          </a:p>
        </p:txBody>
      </p:sp>
      <p:pic>
        <p:nvPicPr>
          <p:cNvPr id="2052" name="Picture 4" descr="Students at Governors State University in University Park, Ill., Wednesday, April 18, 2018. Photo by Guy Rho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733">
            <a:off x="5561107" y="3946062"/>
            <a:ext cx="2388320" cy="159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45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12977</TotalTime>
  <Words>2655</Words>
  <Application>Microsoft Office PowerPoint</Application>
  <PresentationFormat>Widescreen</PresentationFormat>
  <Paragraphs>517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arial</vt:lpstr>
      <vt:lpstr>Calibri</vt:lpstr>
      <vt:lpstr>Calibri Light</vt:lpstr>
      <vt:lpstr>Courier New</vt:lpstr>
      <vt:lpstr>Roboto</vt:lpstr>
      <vt:lpstr>Trade Gothic LT Std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Schneider, Lise</cp:lastModifiedBy>
  <cp:revision>131</cp:revision>
  <dcterms:created xsi:type="dcterms:W3CDTF">2020-03-20T15:51:18Z</dcterms:created>
  <dcterms:modified xsi:type="dcterms:W3CDTF">2023-03-16T16:02:32Z</dcterms:modified>
</cp:coreProperties>
</file>